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5143500" cy="9144000"/>
  <p:embeddedFontLst>
    <p:embeddedFont>
      <p:font typeface="Oswald Medium"/>
      <p:regular r:id="rId23"/>
      <p:bold r:id="rId24"/>
    </p:embeddedFont>
    <p:embeddedFont>
      <p:font typeface="Roboto"/>
      <p:regular r:id="rId25"/>
      <p:bold r:id="rId26"/>
      <p:italic r:id="rId27"/>
      <p:boldItalic r:id="rId28"/>
    </p:embeddedFont>
    <p:embeddedFont>
      <p:font typeface="Poppins"/>
      <p:regular r:id="rId29"/>
      <p:bold r:id="rId30"/>
      <p:italic r:id="rId31"/>
      <p:boldItalic r:id="rId32"/>
    </p:embeddedFont>
    <p:embeddedFont>
      <p:font typeface="Montserrat Black"/>
      <p:bold r:id="rId33"/>
      <p:boldItalic r:id="rId34"/>
    </p:embeddedFont>
    <p:embeddedFont>
      <p:font typeface="Montserrat"/>
      <p:regular r:id="rId35"/>
      <p:bold r:id="rId36"/>
      <p:italic r:id="rId37"/>
      <p:boldItalic r:id="rId38"/>
    </p:embeddedFont>
    <p:embeddedFont>
      <p:font typeface="Poppins Black"/>
      <p:bold r:id="rId39"/>
      <p:boldItalic r:id="rId40"/>
    </p:embeddedFont>
    <p:embeddedFont>
      <p:font typeface="Poppins SemiBold"/>
      <p:regular r:id="rId41"/>
      <p:bold r:id="rId42"/>
      <p:italic r:id="rId43"/>
      <p:boldItalic r:id="rId44"/>
    </p:embeddedFont>
    <p:embeddedFont>
      <p:font typeface="Oswald"/>
      <p:regular r:id="rId45"/>
      <p:bold r:id="rId46"/>
    </p:embeddedFont>
    <p:embeddedFont>
      <p:font typeface="DM Sans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Black-boldItalic.fntdata"/><Relationship Id="rId42" Type="http://schemas.openxmlformats.org/officeDocument/2006/relationships/font" Target="fonts/PoppinsSemiBold-bold.fntdata"/><Relationship Id="rId41" Type="http://schemas.openxmlformats.org/officeDocument/2006/relationships/font" Target="fonts/PoppinsSemiBold-regular.fntdata"/><Relationship Id="rId44" Type="http://schemas.openxmlformats.org/officeDocument/2006/relationships/font" Target="fonts/PoppinsSemiBold-boldItalic.fntdata"/><Relationship Id="rId43" Type="http://schemas.openxmlformats.org/officeDocument/2006/relationships/font" Target="fonts/PoppinsSemiBold-italic.fntdata"/><Relationship Id="rId46" Type="http://schemas.openxmlformats.org/officeDocument/2006/relationships/font" Target="fonts/Oswald-bold.fntdata"/><Relationship Id="rId45" Type="http://schemas.openxmlformats.org/officeDocument/2006/relationships/font" Target="fonts/Oswald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DMSans-bold.fntdata"/><Relationship Id="rId47" Type="http://schemas.openxmlformats.org/officeDocument/2006/relationships/font" Target="fonts/DMSans-regular.fntdata"/><Relationship Id="rId49" Type="http://schemas.openxmlformats.org/officeDocument/2006/relationships/font" Target="fonts/DM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oppins-italic.fntdata"/><Relationship Id="rId30" Type="http://schemas.openxmlformats.org/officeDocument/2006/relationships/font" Target="fonts/Poppins-bold.fntdata"/><Relationship Id="rId33" Type="http://schemas.openxmlformats.org/officeDocument/2006/relationships/font" Target="fonts/MontserratBlack-bold.fntdata"/><Relationship Id="rId32" Type="http://schemas.openxmlformats.org/officeDocument/2006/relationships/font" Target="fonts/Poppins-boldItalic.fntdata"/><Relationship Id="rId35" Type="http://schemas.openxmlformats.org/officeDocument/2006/relationships/font" Target="fonts/Montserrat-regular.fntdata"/><Relationship Id="rId34" Type="http://schemas.openxmlformats.org/officeDocument/2006/relationships/font" Target="fonts/MontserratBlack-boldItalic.fntdata"/><Relationship Id="rId37" Type="http://schemas.openxmlformats.org/officeDocument/2006/relationships/font" Target="fonts/Montserrat-italic.fntdata"/><Relationship Id="rId36" Type="http://schemas.openxmlformats.org/officeDocument/2006/relationships/font" Target="fonts/Montserrat-bold.fntdata"/><Relationship Id="rId39" Type="http://schemas.openxmlformats.org/officeDocument/2006/relationships/font" Target="fonts/PoppinsBlack-bold.fntdata"/><Relationship Id="rId38" Type="http://schemas.openxmlformats.org/officeDocument/2006/relationships/font" Target="fonts/Montserrat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OswaldMedium-bold.fntdata"/><Relationship Id="rId23" Type="http://schemas.openxmlformats.org/officeDocument/2006/relationships/font" Target="fonts/OswaldMedium-regular.fntdata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29" Type="http://schemas.openxmlformats.org/officeDocument/2006/relationships/font" Target="fonts/Poppins-regular.fntdata"/><Relationship Id="rId50" Type="http://schemas.openxmlformats.org/officeDocument/2006/relationships/font" Target="fonts/DM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"Sabían que solo en España hay más de 366 rocódromos, algunos con instalaciones valoradas en más de 3 millones de euros, e incluso hay rocódromos que superan los 8 millones.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Donde, m</a:t>
            </a:r>
            <a:r>
              <a:rPr lang="en-US"/>
              <a:t>ás de 250 mil escaladores federados hacen uso de estas instalaciones.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Sin embargo, lo más curioso es que, hasta ahora, no existe una forma sencilla de monitorizar toda esta actividad y recopilar estos datos.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Y ya sabemos que en el futuro, los datos valdrán oro.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Yo soy Edgar Casanovas y hoy vengo a ofrecer la solución a este problema."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b1cdcc3cf8_1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g2b1cdcc3cf8_1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Nuestro CFO ha creado un plan de negocio (BP) donde, según las proyecciones, esperamos tener una facturación superior a los 7 millones de euros antes de cerrar el año 2027.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Esto podría multiplicar por 27 el capital invertido en esta ronda.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9" name="Google Shape;299;g2b1cdcc3cf8_1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Para salir al mercado, Lizcore® necesita una ronda de financiación de 300 mil euros.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 21% de esta cantidad ya ha sido desembolsado por familiares, amigos y escaladores.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Este capital ayudará a cerrar el DESARROLLO, la producción, el marketing y a consolidar el mercado durante un período de tracción de 10 a 12 meses.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Además, ya estamos preparando la propuesta con los fondos NextGeneration, ENISA y una campaña de crowdfunding, para disponer de más recursos en esta fase.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También contamos con el apoyo de BBVA en caso de que fuera necesario para completar el capital necesario para el lanzamiento de Lizcore.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c52034c15c_1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g2c52034c15c_1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22" name="Google Shape;422;g2c52034c15c_1_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Pero al final, Lizcore® no somos solo una empresa; somos profesionales del sector de la escalada y de la tecnología.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Yo, Edgar, fundador de la idea y escalador profesional durante más de 21 años, nunca me he rendido en una pared ni en un proyecto; siempre llego a la cima.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Marçal, nuestro CTO, un apasionado del código y la tecnología, fue socio de una startup que fue adquirida por Amazon Internacional.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Cabe destacar que el campeón del mundo de escalada, Patxi Usobiaga, tras haber probado nuestro sistema, lo avala, y a día de hoy es nuestro embajador internacional.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También es importante informar que nuestros mejores inversores por el momento son nuestros propios proveedores, que trabajan para hacer posible que Lizcore salga al mercado este 2024.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Como la marca de material deportivo JeansTrack, que está preparando un lanzamiento de ropa con el chip Lizcore incorporado.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5" name="Google Shape;59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Muchas gracias por su atención.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Únete a Lizcore: "YOU CLIMB, WE TRACK YOUR PROGRESS".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Ahora es el momento de aprovechar la oportunidad de entrar en una startup como lo fueron en su día la increible Strava® y Playtomic®.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NOSOTROS CONOCEMOS EL MERCADO DE LA ESCALADA.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96" name="Google Shape;596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cd26cdfb67_0_287:notes"/>
          <p:cNvSpPr/>
          <p:nvPr>
            <p:ph idx="2" type="sldImg"/>
          </p:nvPr>
        </p:nvSpPr>
        <p:spPr>
          <a:xfrm>
            <a:off x="285975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2cd26cdfb67_0_287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cd26cdfb67_0_226:notes"/>
          <p:cNvSpPr/>
          <p:nvPr>
            <p:ph idx="2" type="sldImg"/>
          </p:nvPr>
        </p:nvSpPr>
        <p:spPr>
          <a:xfrm>
            <a:off x="285975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2cd26cdfb67_0_226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cfa481c3f2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2" name="Google Shape;652;g2cfa481c3f2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g2cfa481c3f2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cd26cdfb67_0_690:notes"/>
          <p:cNvSpPr/>
          <p:nvPr>
            <p:ph idx="2" type="sldImg"/>
          </p:nvPr>
        </p:nvSpPr>
        <p:spPr>
          <a:xfrm>
            <a:off x="285975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cd26cdfb67_0_690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cd26cdfb67_0_619:notes"/>
          <p:cNvSpPr/>
          <p:nvPr>
            <p:ph idx="2" type="sldImg"/>
          </p:nvPr>
        </p:nvSpPr>
        <p:spPr>
          <a:xfrm>
            <a:off x="285975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cd26cdfb67_0_619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d26cdfb67_0_168:notes"/>
          <p:cNvSpPr/>
          <p:nvPr>
            <p:ph idx="2" type="sldImg"/>
          </p:nvPr>
        </p:nvSpPr>
        <p:spPr>
          <a:xfrm>
            <a:off x="285975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cd26cdfb67_0_168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Al igual que la gran  Playtomic® cubre el sector del pádel y Strava® el running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(Playtomic 2017: valor actual 45M / Strava 2009: valor actual 150M),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Lizcore® se enfocará en este deporte olímpico: la escalada.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Hasta el día de hoy, hemos desarrollado nuestro MVP y registrado nuestra PCT.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Hemos asistido a las tres ferias internacionales del deporte de la escalada: Vertical-Pro, El Salón de l’Escalade y Ispo Munich, con el objetivo de validar  nuestro mercado.  Allí hemos despertado gran interés entre muchos rocódromos en Europa y del resto del mundo, incluso en Asia.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Ahora, Lizcore® se encuentra en su última fase antes de lanzarse al mercado y ya forma parte de Barcelona Sport Hub, Afydad, y está registrada como empresa emergente en el Ministerio de Industria.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cd26cdfb67_0_63:notes"/>
          <p:cNvSpPr/>
          <p:nvPr>
            <p:ph idx="2" type="sldImg"/>
          </p:nvPr>
        </p:nvSpPr>
        <p:spPr>
          <a:xfrm>
            <a:off x="285975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cd26cdfb67_0_63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b12753be85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g2b12753be85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Tecnología 360.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La información recopilada por nuestros dispositivos será mostrada a través de nuestro SaaS, mediante suscripción.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Los B2G, como federaciones deportivas, dispondrán del ranking de las competiciones online y los datos de los deportistas. Alquiler dispositivos, Venta de datos.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Los B2B, como rocódromos y MARCAS DEPORTIVAS  asociadas, podrán analizar todos los datos del deporte. Venta</a:t>
            </a:r>
            <a:r>
              <a:rPr lang="en-US"/>
              <a:t> dispositivos,  suscripción del Saas y Venta de datos.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Y los B2C, gracias a la aplicación móvil, podrán jugar y tener su registro. </a:t>
            </a:r>
            <a:r>
              <a:rPr lang="en-US"/>
              <a:t>Venta dispositivos,  suscripción app Fremium.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Durante el proceso de desarrollo, Lizcore detectó fallos en la seguridad en los rocódromos y el departamento de I+D se puso manos a la obra para solucionarlo. Con ello, Lizcore adquirió un nuevo hito: SEGURIDAD, otro gran avance para el deporte. Tan importante que la empresa Perfect Descens nos ha contactado para empezar a buscar una colaboración y desarrollar este nuevo sistema que va a salvar vidas.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Los canales de venta son múltiples, ya que Lizcore® es para todo el mercado de la escalada.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SIN SALIR AL MERCADO, ya hemos contactado  con 7 distribuidores en Europa, 1 en EE. UU. y 2 en otros países.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Nuestra ventaja competitiva: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LA INNOVACIÓN.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PATENTE INTERNACIONAL.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CONTACTOS DIRECTOS CON LOS CLIENTES.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CONTACTOS CON DEPORTISTAS OLÍMPICOS.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1400">
                <a:latin typeface="Poppins"/>
                <a:ea typeface="Poppins"/>
                <a:cs typeface="Poppins"/>
                <a:sym typeface="Poppins"/>
              </a:rPr>
              <a:t>Expansión en otros mercados deportivos donde se encuentre un inicio y un final.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2b12753be85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Aunque existen diferentes formas de negocio dentro de Lizcore®, nuestro modelo principal está basado en la VENTA del producto y la SUSCRIPCIÓN.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En la fase 1, la de tracción, crearemos una necesidad de uso en el B2C.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En la fase 2, la de expansión, los rocódromos y marcas deportivas obtendrán los beneficios de la información.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Todo nuestro plan de negocio está desarrollado con el compromiso hacia los Objetivos de Desarrollo Sostenible de la ONU, contribuyendo a la reducción de la desigualdad, la creación de una comunidad sostenible, y fomentando la producción y el consumo responsable.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c52034c15c_1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2c52034c15c_1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Para salir al mercado, Lizcore® necesita una ronda de financiación de 383 mil euros.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 21% de esta cantidad ya ha sido desembolsado por familiares, amigos y escaladores.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Este capital ayudará a cerrar el DESARROLLO, la producción, el marketing y a consolidar el mercado durante un período de tracción de 10 a 12 meses.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Además, ya estamos preparando la propuesta con los fondos NextGeneration, ENISA y una campaña de crowdfunding, para disponer de más recursos en esta fase.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También contamos con el apoyo de BBVA en caso de que fuera necesario para completar el capital necesario para el lanzamiento de Lizcore.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2c52034c15c_1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778240" y="4754880"/>
            <a:ext cx="800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1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" name="Google Shape;51;p1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3" name="Google Shape;23;p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6" name="Google Shape;4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1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778240" y="4754880"/>
            <a:ext cx="800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1.png"/><Relationship Id="rId4" Type="http://schemas.openxmlformats.org/officeDocument/2006/relationships/image" Target="../media/image13.jpg"/><Relationship Id="rId5" Type="http://schemas.openxmlformats.org/officeDocument/2006/relationships/image" Target="../media/image11.jp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7.png"/><Relationship Id="rId4" Type="http://schemas.openxmlformats.org/officeDocument/2006/relationships/image" Target="../media/image49.png"/><Relationship Id="rId5" Type="http://schemas.openxmlformats.org/officeDocument/2006/relationships/image" Target="../media/image5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6.png"/><Relationship Id="rId4" Type="http://schemas.openxmlformats.org/officeDocument/2006/relationships/image" Target="../media/image64.png"/><Relationship Id="rId5" Type="http://schemas.openxmlformats.org/officeDocument/2006/relationships/image" Target="../media/image52.jpg"/><Relationship Id="rId6" Type="http://schemas.openxmlformats.org/officeDocument/2006/relationships/image" Target="../media/image53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1.png"/><Relationship Id="rId10" Type="http://schemas.openxmlformats.org/officeDocument/2006/relationships/hyperlink" Target="https://techcrunch.com/2024/02/27/lizcore/?guccounter=1&amp;guce_referrer=aHR0cHM6Ly93d3cuZ29vZ2xlLmNvbS8&amp;guce_referrer_sig=AQAAADOPvOhiX0gy9An1ukrhXm5fMW1gg1qW_LagKJ3Me0INs0weJCDB6FemL55Z6W82X9iU5_2PqEOPGlGwj6lphSOsfzb79vQQRWm1e1uyTCe6-S-dmZnIvo2pw7TFZzszNDkNg2TH65zvJa0QQQZDLDGLeZW5gNih-ICoodn23fZf" TargetMode="External"/><Relationship Id="rId13" Type="http://schemas.openxmlformats.org/officeDocument/2006/relationships/image" Target="../media/image58.png"/><Relationship Id="rId12" Type="http://schemas.openxmlformats.org/officeDocument/2006/relationships/hyperlink" Target="https://rocodromos.com/noticias/escalada-sostenible-tambien-en-los-rocodromos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7.png"/><Relationship Id="rId4" Type="http://schemas.openxmlformats.org/officeDocument/2006/relationships/hyperlink" Target="https://www.cmdsport.com/montana/actualidad/lizcore-se-postula-strava-la-escalada-indoor/" TargetMode="External"/><Relationship Id="rId9" Type="http://schemas.openxmlformats.org/officeDocument/2006/relationships/image" Target="../media/image70.png"/><Relationship Id="rId14" Type="http://schemas.openxmlformats.org/officeDocument/2006/relationships/image" Target="../media/image57.png"/><Relationship Id="rId5" Type="http://schemas.openxmlformats.org/officeDocument/2006/relationships/image" Target="../media/image65.jpg"/><Relationship Id="rId6" Type="http://schemas.openxmlformats.org/officeDocument/2006/relationships/hyperlink" Target="https://www.diffusionsport.com/lizcore-descubre-en-ispo-su-sistema-de-monitorizacion-de-la-escalada-en-indoor-70633/" TargetMode="External"/><Relationship Id="rId7" Type="http://schemas.openxmlformats.org/officeDocument/2006/relationships/image" Target="../media/image59.png"/><Relationship Id="rId8" Type="http://schemas.openxmlformats.org/officeDocument/2006/relationships/hyperlink" Target="https://www.viaempresa.cat/empresa/lizcore-escaladors-europa_2194804_102.html?utm_source=butlleti&amp;amp;utm_medium=butlleti-mati&amp;amp;utm_campaign=butlleti-mati-2024-03-12-ca" TargetMode="External"/></Relationships>
</file>

<file path=ppt/slides/_rels/slide13.xml.rels><?xml version="1.0" encoding="UTF-8" standalone="yes"?><Relationships xmlns="http://schemas.openxmlformats.org/package/2006/relationships"><Relationship Id="rId20" Type="http://schemas.openxmlformats.org/officeDocument/2006/relationships/image" Target="../media/image74.png"/><Relationship Id="rId22" Type="http://schemas.openxmlformats.org/officeDocument/2006/relationships/image" Target="../media/image106.jpg"/><Relationship Id="rId21" Type="http://schemas.openxmlformats.org/officeDocument/2006/relationships/image" Target="../media/image75.png"/><Relationship Id="rId24" Type="http://schemas.openxmlformats.org/officeDocument/2006/relationships/image" Target="../media/image80.png"/><Relationship Id="rId23" Type="http://schemas.openxmlformats.org/officeDocument/2006/relationships/hyperlink" Target="https://www.linkedin.com/in/marcalj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4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26" Type="http://schemas.openxmlformats.org/officeDocument/2006/relationships/image" Target="../media/image84.png"/><Relationship Id="rId25" Type="http://schemas.openxmlformats.org/officeDocument/2006/relationships/image" Target="../media/image82.png"/><Relationship Id="rId28" Type="http://schemas.openxmlformats.org/officeDocument/2006/relationships/image" Target="../media/image89.jpg"/><Relationship Id="rId27" Type="http://schemas.openxmlformats.org/officeDocument/2006/relationships/image" Target="../media/image83.png"/><Relationship Id="rId5" Type="http://schemas.openxmlformats.org/officeDocument/2006/relationships/hyperlink" Target="https://www.linkedin.com/in/marcalj" TargetMode="External"/><Relationship Id="rId6" Type="http://schemas.openxmlformats.org/officeDocument/2006/relationships/image" Target="../media/image68.png"/><Relationship Id="rId7" Type="http://schemas.openxmlformats.org/officeDocument/2006/relationships/image" Target="../media/image62.png"/><Relationship Id="rId8" Type="http://schemas.openxmlformats.org/officeDocument/2006/relationships/image" Target="../media/image66.png"/><Relationship Id="rId11" Type="http://schemas.openxmlformats.org/officeDocument/2006/relationships/image" Target="../media/image99.jpg"/><Relationship Id="rId10" Type="http://schemas.openxmlformats.org/officeDocument/2006/relationships/image" Target="../media/image103.png"/><Relationship Id="rId13" Type="http://schemas.openxmlformats.org/officeDocument/2006/relationships/image" Target="../media/image69.png"/><Relationship Id="rId12" Type="http://schemas.openxmlformats.org/officeDocument/2006/relationships/hyperlink" Target="https://es.wikipedia.org/wiki/Patxi_Usobiaga" TargetMode="External"/><Relationship Id="rId15" Type="http://schemas.openxmlformats.org/officeDocument/2006/relationships/image" Target="../media/image71.png"/><Relationship Id="rId14" Type="http://schemas.openxmlformats.org/officeDocument/2006/relationships/hyperlink" Target="https://pucseries.com/patxi-usobiaga/trajectory/#competition" TargetMode="External"/><Relationship Id="rId17" Type="http://schemas.openxmlformats.org/officeDocument/2006/relationships/image" Target="../media/image76.png"/><Relationship Id="rId16" Type="http://schemas.openxmlformats.org/officeDocument/2006/relationships/image" Target="../media/image73.png"/><Relationship Id="rId19" Type="http://schemas.openxmlformats.org/officeDocument/2006/relationships/image" Target="../media/image77.png"/><Relationship Id="rId18" Type="http://schemas.openxmlformats.org/officeDocument/2006/relationships/image" Target="../media/image7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1.png"/><Relationship Id="rId4" Type="http://schemas.openxmlformats.org/officeDocument/2006/relationships/hyperlink" Target="https://lizcore.com/es" TargetMode="External"/><Relationship Id="rId5" Type="http://schemas.openxmlformats.org/officeDocument/2006/relationships/image" Target="../media/image120.png"/><Relationship Id="rId6" Type="http://schemas.openxmlformats.org/officeDocument/2006/relationships/image" Target="../media/image3.png"/><Relationship Id="rId7" Type="http://schemas.openxmlformats.org/officeDocument/2006/relationships/image" Target="../media/image1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9.png"/><Relationship Id="rId4" Type="http://schemas.openxmlformats.org/officeDocument/2006/relationships/image" Target="../media/image7.jpg"/><Relationship Id="rId9" Type="http://schemas.openxmlformats.org/officeDocument/2006/relationships/image" Target="../media/image92.jpg"/><Relationship Id="rId5" Type="http://schemas.openxmlformats.org/officeDocument/2006/relationships/image" Target="../media/image87.jpg"/><Relationship Id="rId6" Type="http://schemas.openxmlformats.org/officeDocument/2006/relationships/image" Target="../media/image91.jpg"/><Relationship Id="rId7" Type="http://schemas.openxmlformats.org/officeDocument/2006/relationships/image" Target="../media/image90.jpg"/><Relationship Id="rId8" Type="http://schemas.openxmlformats.org/officeDocument/2006/relationships/image" Target="../media/image9.jpg"/><Relationship Id="rId11" Type="http://schemas.openxmlformats.org/officeDocument/2006/relationships/image" Target="../media/image5.png"/><Relationship Id="rId10" Type="http://schemas.openxmlformats.org/officeDocument/2006/relationships/image" Target="../media/image38.jpg"/><Relationship Id="rId13" Type="http://schemas.openxmlformats.org/officeDocument/2006/relationships/image" Target="../media/image35.jpg"/><Relationship Id="rId12" Type="http://schemas.openxmlformats.org/officeDocument/2006/relationships/image" Target="../media/image107.png"/><Relationship Id="rId15" Type="http://schemas.openxmlformats.org/officeDocument/2006/relationships/image" Target="../media/image95.png"/><Relationship Id="rId14" Type="http://schemas.openxmlformats.org/officeDocument/2006/relationships/image" Target="../media/image98.png"/><Relationship Id="rId17" Type="http://schemas.openxmlformats.org/officeDocument/2006/relationships/image" Target="../media/image29.png"/><Relationship Id="rId16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2.png"/><Relationship Id="rId4" Type="http://schemas.openxmlformats.org/officeDocument/2006/relationships/image" Target="../media/image21.png"/><Relationship Id="rId9" Type="http://schemas.openxmlformats.org/officeDocument/2006/relationships/image" Target="../media/image113.png"/><Relationship Id="rId5" Type="http://schemas.openxmlformats.org/officeDocument/2006/relationships/image" Target="../media/image100.png"/><Relationship Id="rId6" Type="http://schemas.openxmlformats.org/officeDocument/2006/relationships/image" Target="../media/image19.png"/><Relationship Id="rId7" Type="http://schemas.openxmlformats.org/officeDocument/2006/relationships/image" Target="../media/image40.jpg"/><Relationship Id="rId8" Type="http://schemas.openxmlformats.org/officeDocument/2006/relationships/image" Target="../media/image102.png"/><Relationship Id="rId11" Type="http://schemas.openxmlformats.org/officeDocument/2006/relationships/image" Target="../media/image101.png"/><Relationship Id="rId10" Type="http://schemas.openxmlformats.org/officeDocument/2006/relationships/image" Target="../media/image110.png"/><Relationship Id="rId12" Type="http://schemas.openxmlformats.org/officeDocument/2006/relationships/image" Target="../media/image10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Relationship Id="rId4" Type="http://schemas.openxmlformats.org/officeDocument/2006/relationships/image" Target="../media/image20.png"/><Relationship Id="rId9" Type="http://schemas.openxmlformats.org/officeDocument/2006/relationships/hyperlink" Target="https://www.andorrabusiness.com/es/andorra-business-market/" TargetMode="External"/><Relationship Id="rId5" Type="http://schemas.openxmlformats.org/officeDocument/2006/relationships/image" Target="../media/image118.jpg"/><Relationship Id="rId6" Type="http://schemas.openxmlformats.org/officeDocument/2006/relationships/image" Target="../media/image108.png"/><Relationship Id="rId7" Type="http://schemas.openxmlformats.org/officeDocument/2006/relationships/image" Target="../media/image114.png"/><Relationship Id="rId8" Type="http://schemas.openxmlformats.org/officeDocument/2006/relationships/image" Target="../media/image111.png"/><Relationship Id="rId11" Type="http://schemas.openxmlformats.org/officeDocument/2006/relationships/hyperlink" Target="https://pro.2playbook.com/sportstech" TargetMode="External"/><Relationship Id="rId10" Type="http://schemas.openxmlformats.org/officeDocument/2006/relationships/image" Target="../media/image116.png"/><Relationship Id="rId13" Type="http://schemas.openxmlformats.org/officeDocument/2006/relationships/hyperlink" Target="https://www.coleconomistes.cat/Paginas/Ficha.aspx?IdMenu=A2238BD0-3048-4D9D-AB8C-C91C6FDFD475&amp;Idioma=ca-ES" TargetMode="External"/><Relationship Id="rId12" Type="http://schemas.openxmlformats.org/officeDocument/2006/relationships/hyperlink" Target="https://www.hitech.ucam.edu/lifetech-summit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1.png"/><Relationship Id="rId4" Type="http://schemas.openxmlformats.org/officeDocument/2006/relationships/image" Target="../media/image12.png"/><Relationship Id="rId5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9.png"/><Relationship Id="rId4" Type="http://schemas.openxmlformats.org/officeDocument/2006/relationships/image" Target="../media/image18.png"/><Relationship Id="rId5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jpg"/><Relationship Id="rId10" Type="http://schemas.openxmlformats.org/officeDocument/2006/relationships/image" Target="../media/image7.jpg"/><Relationship Id="rId13" Type="http://schemas.openxmlformats.org/officeDocument/2006/relationships/image" Target="../media/image15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9.png"/><Relationship Id="rId4" Type="http://schemas.openxmlformats.org/officeDocument/2006/relationships/image" Target="../media/image17.png"/><Relationship Id="rId9" Type="http://schemas.openxmlformats.org/officeDocument/2006/relationships/image" Target="../media/image5.png"/><Relationship Id="rId15" Type="http://schemas.openxmlformats.org/officeDocument/2006/relationships/image" Target="../media/image38.jpg"/><Relationship Id="rId14" Type="http://schemas.openxmlformats.org/officeDocument/2006/relationships/image" Target="../media/image35.jpg"/><Relationship Id="rId17" Type="http://schemas.openxmlformats.org/officeDocument/2006/relationships/image" Target="../media/image19.png"/><Relationship Id="rId16" Type="http://schemas.openxmlformats.org/officeDocument/2006/relationships/image" Target="../media/image21.png"/><Relationship Id="rId5" Type="http://schemas.openxmlformats.org/officeDocument/2006/relationships/image" Target="../media/image42.jpg"/><Relationship Id="rId6" Type="http://schemas.openxmlformats.org/officeDocument/2006/relationships/image" Target="../media/image10.png"/><Relationship Id="rId18" Type="http://schemas.openxmlformats.org/officeDocument/2006/relationships/image" Target="../media/image40.jpg"/><Relationship Id="rId7" Type="http://schemas.openxmlformats.org/officeDocument/2006/relationships/image" Target="../media/image14.png"/><Relationship Id="rId8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3" Type="http://schemas.openxmlformats.org/officeDocument/2006/relationships/image" Target="../media/image25.png"/><Relationship Id="rId1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5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Relationship Id="rId15" Type="http://schemas.openxmlformats.org/officeDocument/2006/relationships/image" Target="../media/image31.png"/><Relationship Id="rId14" Type="http://schemas.openxmlformats.org/officeDocument/2006/relationships/image" Target="../media/image30.jpg"/><Relationship Id="rId17" Type="http://schemas.openxmlformats.org/officeDocument/2006/relationships/image" Target="../media/image34.jpg"/><Relationship Id="rId16" Type="http://schemas.openxmlformats.org/officeDocument/2006/relationships/image" Target="../media/image29.png"/><Relationship Id="rId5" Type="http://schemas.openxmlformats.org/officeDocument/2006/relationships/image" Target="../media/image16.png"/><Relationship Id="rId6" Type="http://schemas.openxmlformats.org/officeDocument/2006/relationships/image" Target="../media/image22.jpg"/><Relationship Id="rId7" Type="http://schemas.openxmlformats.org/officeDocument/2006/relationships/image" Target="../media/image32.png"/><Relationship Id="rId8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4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5.png"/><Relationship Id="rId4" Type="http://schemas.openxmlformats.org/officeDocument/2006/relationships/image" Target="../media/image54.png"/><Relationship Id="rId9" Type="http://schemas.openxmlformats.org/officeDocument/2006/relationships/image" Target="../media/image86.png"/><Relationship Id="rId5" Type="http://schemas.openxmlformats.org/officeDocument/2006/relationships/image" Target="../media/image45.png"/><Relationship Id="rId6" Type="http://schemas.openxmlformats.org/officeDocument/2006/relationships/image" Target="../media/image60.png"/><Relationship Id="rId7" Type="http://schemas.openxmlformats.org/officeDocument/2006/relationships/image" Target="../media/image47.png"/><Relationship Id="rId8" Type="http://schemas.openxmlformats.org/officeDocument/2006/relationships/image" Target="../media/image3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8.png"/><Relationship Id="rId4" Type="http://schemas.openxmlformats.org/officeDocument/2006/relationships/image" Target="../media/image44.png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8.png"/><Relationship Id="rId4" Type="http://schemas.openxmlformats.org/officeDocument/2006/relationships/image" Target="../media/image50.png"/><Relationship Id="rId9" Type="http://schemas.openxmlformats.org/officeDocument/2006/relationships/image" Target="../media/image40.jpg"/><Relationship Id="rId5" Type="http://schemas.openxmlformats.org/officeDocument/2006/relationships/image" Target="../media/image15.png"/><Relationship Id="rId6" Type="http://schemas.openxmlformats.org/officeDocument/2006/relationships/image" Target="../media/image48.png"/><Relationship Id="rId7" Type="http://schemas.openxmlformats.org/officeDocument/2006/relationships/image" Target="../media/image21.png"/><Relationship Id="rId8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pitch-assets-ccb95893-de3f-4266-973c-20049231b248.s3.eu-west-1.amazonaws.com/3268d382-7d3a-4ef5-ab30-4f1c445c271e?pitch-bytes=700730&amp;pitch-content-type=image%2Fjpeg" id="67" name="Google Shape;67;p16"/>
          <p:cNvPicPr preferRelativeResize="0"/>
          <p:nvPr/>
        </p:nvPicPr>
        <p:blipFill rotWithShape="1">
          <a:blip r:embed="rId4">
            <a:alphaModFix amt="0"/>
          </a:blip>
          <a:srcRect b="0" l="39328" r="13624" t="0"/>
          <a:stretch/>
        </p:blipFill>
        <p:spPr>
          <a:xfrm>
            <a:off x="4973439" y="-76033"/>
            <a:ext cx="4168228" cy="561491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/>
          <p:nvPr/>
        </p:nvSpPr>
        <p:spPr>
          <a:xfrm>
            <a:off x="3594443" y="2336612"/>
            <a:ext cx="1867500" cy="3744900"/>
          </a:xfrm>
          <a:prstGeom prst="roundRect">
            <a:avLst>
              <a:gd fmla="val 11250" name="adj"/>
            </a:avLst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pitch-assets-ccb95893-de3f-4266-973c-20049231b248.s3.eu-west-1.amazonaws.com/903ba4f1-928d-4131-9695-1603538efd9c?pitch-bytes=835543&amp;pitch-content-type=image%2Fjpeg" id="69" name="Google Shape;69;p16"/>
          <p:cNvPicPr preferRelativeResize="0"/>
          <p:nvPr/>
        </p:nvPicPr>
        <p:blipFill rotWithShape="1">
          <a:blip r:embed="rId5">
            <a:alphaModFix/>
          </a:blip>
          <a:srcRect b="0" l="4927" r="21304" t="1438"/>
          <a:stretch/>
        </p:blipFill>
        <p:spPr>
          <a:xfrm flipH="1">
            <a:off x="4783549" y="0"/>
            <a:ext cx="4551276" cy="5143502"/>
          </a:xfrm>
          <a:prstGeom prst="rect">
            <a:avLst/>
          </a:prstGeom>
          <a:noFill/>
          <a:ln>
            <a:noFill/>
          </a:ln>
          <a:effectLst>
            <a:outerShdw blurRad="406400" rotWithShape="0" algn="bl" dir="5400000" dist="50800">
              <a:srgbClr val="000000">
                <a:alpha val="43921"/>
              </a:srgbClr>
            </a:outerShdw>
          </a:effectLst>
        </p:spPr>
      </p:pic>
      <p:sp>
        <p:nvSpPr>
          <p:cNvPr id="70" name="Google Shape;70;p16"/>
          <p:cNvSpPr/>
          <p:nvPr/>
        </p:nvSpPr>
        <p:spPr>
          <a:xfrm>
            <a:off x="426487" y="4272151"/>
            <a:ext cx="3657600" cy="4857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Pitch Deck</a:t>
            </a:r>
            <a:endParaRPr b="1" i="0" sz="4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" name="Google Shape;71;p16"/>
          <p:cNvSpPr/>
          <p:nvPr/>
        </p:nvSpPr>
        <p:spPr>
          <a:xfrm>
            <a:off x="3710566" y="2446387"/>
            <a:ext cx="1617300" cy="3481800"/>
          </a:xfrm>
          <a:prstGeom prst="roundRect">
            <a:avLst>
              <a:gd fmla="val 11250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pitch-assets-ccb95893-de3f-4266-973c-20049231b248.s3.eu-west-1.amazonaws.com/ce637281-c6ee-412a-8537-40b61263e4cb?pitch-bytes=145184&amp;pitch-content-type=image%2Fpng" id="72" name="Google Shape;72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2715582" y="3295278"/>
            <a:ext cx="3607259" cy="17839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itch-assets-ccb95893-de3f-4266-973c-20049231b248.s3.eu-west-1.amazonaws.com/84dda116-59f4-458b-a6bc-48fecbf5e064?pitch-bytes=32774&amp;pitch-content-type=image%2Fpng" id="73" name="Google Shape;73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45182" y="2968108"/>
            <a:ext cx="1548081" cy="1020443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/>
          <p:nvPr/>
        </p:nvSpPr>
        <p:spPr>
          <a:xfrm>
            <a:off x="3818615" y="4233456"/>
            <a:ext cx="14289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900" u="none" cap="none" strike="noStrike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YOU CLIMB,</a:t>
            </a:r>
            <a:endParaRPr i="0" sz="3313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00" u="none" cap="none" strike="noStrike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WE TRACK YOUR PROGRES</a:t>
            </a:r>
            <a:r>
              <a:rPr b="1" i="1" lang="en-US" sz="8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endParaRPr i="0" sz="2213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https://pitch-assets-ccb95893-de3f-4266-973c-20049231b248.s3.eu-west-1.amazonaws.com/043ec364-fc26-4ebb-944a-4c06b3bfb266?pitch-bytes=9089&amp;pitch-content-type=image%2Fpng" id="75" name="Google Shape;75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9619" y="686471"/>
            <a:ext cx="2225400" cy="89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/>
          <p:nvPr/>
        </p:nvSpPr>
        <p:spPr>
          <a:xfrm>
            <a:off x="228600" y="3236850"/>
            <a:ext cx="5653800" cy="384600"/>
          </a:xfrm>
          <a:prstGeom prst="roundRect">
            <a:avLst>
              <a:gd fmla="val 6896" name="adj"/>
            </a:avLst>
          </a:prstGeom>
          <a:solidFill>
            <a:srgbClr val="BEBEBE"/>
          </a:solidFill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302" name="Google Shape;302;p25"/>
          <p:cNvSpPr/>
          <p:nvPr/>
        </p:nvSpPr>
        <p:spPr>
          <a:xfrm>
            <a:off x="228600" y="1158400"/>
            <a:ext cx="5653800" cy="587700"/>
          </a:xfrm>
          <a:prstGeom prst="roundRect">
            <a:avLst>
              <a:gd fmla="val 6896" name="adj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5"/>
          <p:cNvSpPr/>
          <p:nvPr/>
        </p:nvSpPr>
        <p:spPr>
          <a:xfrm>
            <a:off x="159724" y="308900"/>
            <a:ext cx="6523800" cy="2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Principales datos financieros</a:t>
            </a:r>
            <a:r>
              <a:rPr i="0" lang="en-US" sz="1700" u="none" cap="none" strike="noStrike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 y variación del flujo de caja.</a:t>
            </a:r>
            <a:endParaRPr i="0" sz="1700" u="none" cap="none" strike="noStrike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304" name="Google Shape;30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3411" y="1305014"/>
            <a:ext cx="2341667" cy="147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4291" y="2925500"/>
            <a:ext cx="2479900" cy="150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5"/>
          <p:cNvSpPr/>
          <p:nvPr/>
        </p:nvSpPr>
        <p:spPr>
          <a:xfrm>
            <a:off x="6240000" y="918075"/>
            <a:ext cx="26754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" u="none" cap="none" strike="noStrike">
                <a:solidFill>
                  <a:srgbClr val="1EF5F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Incremento de ventas y EBITDA </a:t>
            </a:r>
            <a:endParaRPr i="0" sz="900" u="none" cap="none" strike="noStrike">
              <a:solidFill>
                <a:srgbClr val="1EF5FD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y variación del flujo de caja.</a:t>
            </a:r>
            <a:endParaRPr i="0" sz="900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07" name="Google Shape;307;p25"/>
          <p:cNvSpPr/>
          <p:nvPr/>
        </p:nvSpPr>
        <p:spPr>
          <a:xfrm>
            <a:off x="1873501" y="890600"/>
            <a:ext cx="503100" cy="14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FY23</a:t>
            </a:r>
            <a:endParaRPr i="0" sz="800" u="none" cap="none" strike="noStrik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08" name="Google Shape;308;p25"/>
          <p:cNvSpPr/>
          <p:nvPr/>
        </p:nvSpPr>
        <p:spPr>
          <a:xfrm>
            <a:off x="2562127" y="890600"/>
            <a:ext cx="503100" cy="14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FY2</a:t>
            </a:r>
            <a:r>
              <a:rPr lang="en-US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4</a:t>
            </a:r>
            <a:endParaRPr i="0" sz="800" u="none" cap="none" strike="noStrik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09" name="Google Shape;309;p25"/>
          <p:cNvSpPr/>
          <p:nvPr/>
        </p:nvSpPr>
        <p:spPr>
          <a:xfrm>
            <a:off x="3250753" y="890600"/>
            <a:ext cx="503100" cy="14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FY2</a:t>
            </a:r>
            <a:r>
              <a:rPr lang="en-US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</a:t>
            </a:r>
            <a:endParaRPr i="0" sz="800" u="none" cap="none" strike="noStrik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10" name="Google Shape;310;p25"/>
          <p:cNvSpPr/>
          <p:nvPr/>
        </p:nvSpPr>
        <p:spPr>
          <a:xfrm>
            <a:off x="3939380" y="890600"/>
            <a:ext cx="503100" cy="14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FY26</a:t>
            </a:r>
            <a:endParaRPr i="0" sz="800" u="none" cap="none" strike="noStrik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11" name="Google Shape;311;p25"/>
          <p:cNvSpPr/>
          <p:nvPr/>
        </p:nvSpPr>
        <p:spPr>
          <a:xfrm>
            <a:off x="4628006" y="890600"/>
            <a:ext cx="503100" cy="14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FY2</a:t>
            </a:r>
            <a:r>
              <a:rPr lang="en-US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7</a:t>
            </a:r>
            <a:endParaRPr i="0" sz="800" u="none" cap="none" strike="noStrik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12" name="Google Shape;312;p25"/>
          <p:cNvSpPr/>
          <p:nvPr/>
        </p:nvSpPr>
        <p:spPr>
          <a:xfrm>
            <a:off x="1873501" y="1920203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-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13" name="Google Shape;313;p25"/>
          <p:cNvSpPr/>
          <p:nvPr/>
        </p:nvSpPr>
        <p:spPr>
          <a:xfrm>
            <a:off x="2562127" y="1920203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514k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14" name="Google Shape;314;p25"/>
          <p:cNvSpPr/>
          <p:nvPr/>
        </p:nvSpPr>
        <p:spPr>
          <a:xfrm>
            <a:off x="3250753" y="1920203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2,8M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15" name="Google Shape;315;p25"/>
          <p:cNvSpPr/>
          <p:nvPr/>
        </p:nvSpPr>
        <p:spPr>
          <a:xfrm>
            <a:off x="3939380" y="1920203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5,3M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16" name="Google Shape;316;p25"/>
          <p:cNvSpPr/>
          <p:nvPr/>
        </p:nvSpPr>
        <p:spPr>
          <a:xfrm>
            <a:off x="4628006" y="1920203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10,6M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17" name="Google Shape;317;p25"/>
          <p:cNvSpPr/>
          <p:nvPr/>
        </p:nvSpPr>
        <p:spPr>
          <a:xfrm>
            <a:off x="254875" y="1920203"/>
            <a:ext cx="15954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4572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Ingresos por rutas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18" name="Google Shape;318;p25"/>
          <p:cNvSpPr/>
          <p:nvPr/>
        </p:nvSpPr>
        <p:spPr>
          <a:xfrm>
            <a:off x="1873501" y="1169776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-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19" name="Google Shape;319;p25"/>
          <p:cNvSpPr/>
          <p:nvPr/>
        </p:nvSpPr>
        <p:spPr>
          <a:xfrm>
            <a:off x="2562127" y="1169776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17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0" name="Google Shape;320;p25"/>
          <p:cNvSpPr/>
          <p:nvPr/>
        </p:nvSpPr>
        <p:spPr>
          <a:xfrm>
            <a:off x="3250753" y="1169776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69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1" name="Google Shape;321;p25"/>
          <p:cNvSpPr/>
          <p:nvPr/>
        </p:nvSpPr>
        <p:spPr>
          <a:xfrm>
            <a:off x="3939380" y="1169776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120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2" name="Google Shape;322;p25"/>
          <p:cNvSpPr/>
          <p:nvPr/>
        </p:nvSpPr>
        <p:spPr>
          <a:xfrm>
            <a:off x="4628006" y="1169776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240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3" name="Google Shape;323;p25"/>
          <p:cNvSpPr/>
          <p:nvPr/>
        </p:nvSpPr>
        <p:spPr>
          <a:xfrm>
            <a:off x="254875" y="1169776"/>
            <a:ext cx="15954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4572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Presencia en </a:t>
            </a: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rocódromos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4" name="Google Shape;324;p25"/>
          <p:cNvSpPr/>
          <p:nvPr/>
        </p:nvSpPr>
        <p:spPr>
          <a:xfrm>
            <a:off x="1873501" y="1384669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-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5" name="Google Shape;325;p25"/>
          <p:cNvSpPr/>
          <p:nvPr/>
        </p:nvSpPr>
        <p:spPr>
          <a:xfrm>
            <a:off x="2562127" y="1384669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990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6" name="Google Shape;326;p25"/>
          <p:cNvSpPr/>
          <p:nvPr/>
        </p:nvSpPr>
        <p:spPr>
          <a:xfrm>
            <a:off x="3250753" y="1384669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4.790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7" name="Google Shape;327;p25"/>
          <p:cNvSpPr/>
          <p:nvPr/>
        </p:nvSpPr>
        <p:spPr>
          <a:xfrm>
            <a:off x="3939380" y="1384669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8.500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8" name="Google Shape;328;p25"/>
          <p:cNvSpPr/>
          <p:nvPr/>
        </p:nvSpPr>
        <p:spPr>
          <a:xfrm>
            <a:off x="4628006" y="1384669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17.000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9" name="Google Shape;329;p25"/>
          <p:cNvSpPr/>
          <p:nvPr/>
        </p:nvSpPr>
        <p:spPr>
          <a:xfrm>
            <a:off x="254875" y="1384669"/>
            <a:ext cx="15954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4572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Nº rutas  en mercado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0" name="Google Shape;330;p25"/>
          <p:cNvSpPr/>
          <p:nvPr/>
        </p:nvSpPr>
        <p:spPr>
          <a:xfrm>
            <a:off x="1873501" y="1599565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-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1" name="Google Shape;331;p25"/>
          <p:cNvSpPr/>
          <p:nvPr/>
        </p:nvSpPr>
        <p:spPr>
          <a:xfrm>
            <a:off x="2562127" y="1599565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3.400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2" name="Google Shape;332;p25"/>
          <p:cNvSpPr/>
          <p:nvPr/>
        </p:nvSpPr>
        <p:spPr>
          <a:xfrm>
            <a:off x="3250753" y="1599565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17.200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3" name="Google Shape;333;p25"/>
          <p:cNvSpPr/>
          <p:nvPr/>
        </p:nvSpPr>
        <p:spPr>
          <a:xfrm>
            <a:off x="3939380" y="1599565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41.200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4" name="Google Shape;334;p25"/>
          <p:cNvSpPr/>
          <p:nvPr/>
        </p:nvSpPr>
        <p:spPr>
          <a:xfrm>
            <a:off x="4628006" y="1599565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89.200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5" name="Google Shape;335;p25"/>
          <p:cNvSpPr/>
          <p:nvPr/>
        </p:nvSpPr>
        <p:spPr>
          <a:xfrm>
            <a:off x="254875" y="1599565"/>
            <a:ext cx="15954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4572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Nº suscriptores activos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6" name="Google Shape;336;p25"/>
          <p:cNvSpPr/>
          <p:nvPr/>
        </p:nvSpPr>
        <p:spPr>
          <a:xfrm>
            <a:off x="1873501" y="2138030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-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7" name="Google Shape;337;p25"/>
          <p:cNvSpPr/>
          <p:nvPr/>
        </p:nvSpPr>
        <p:spPr>
          <a:xfrm>
            <a:off x="2562127" y="2138030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33,7k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8" name="Google Shape;338;p25"/>
          <p:cNvSpPr/>
          <p:nvPr/>
        </p:nvSpPr>
        <p:spPr>
          <a:xfrm>
            <a:off x="3250753" y="2138030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159,5k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9" name="Google Shape;339;p25"/>
          <p:cNvSpPr/>
          <p:nvPr/>
        </p:nvSpPr>
        <p:spPr>
          <a:xfrm>
            <a:off x="3939380" y="2138030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317,1k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0" name="Google Shape;340;p25"/>
          <p:cNvSpPr/>
          <p:nvPr/>
        </p:nvSpPr>
        <p:spPr>
          <a:xfrm>
            <a:off x="4628006" y="2138030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713,6k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1" name="Google Shape;341;p25"/>
          <p:cNvSpPr/>
          <p:nvPr/>
        </p:nvSpPr>
        <p:spPr>
          <a:xfrm>
            <a:off x="254875" y="2138030"/>
            <a:ext cx="15954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4572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Ingresos por app escaladores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2" name="Google Shape;342;p25"/>
          <p:cNvSpPr/>
          <p:nvPr/>
        </p:nvSpPr>
        <p:spPr>
          <a:xfrm>
            <a:off x="1873501" y="2355857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-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3" name="Google Shape;343;p25"/>
          <p:cNvSpPr/>
          <p:nvPr/>
        </p:nvSpPr>
        <p:spPr>
          <a:xfrm>
            <a:off x="2562127" y="2355857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-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4" name="Google Shape;344;p25"/>
          <p:cNvSpPr/>
          <p:nvPr/>
        </p:nvSpPr>
        <p:spPr>
          <a:xfrm>
            <a:off x="3250753" y="2355857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A331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40k</a:t>
            </a:r>
            <a:endParaRPr i="0" sz="800" u="none" cap="none" strike="noStrike">
              <a:solidFill>
                <a:srgbClr val="FA331D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5" name="Google Shape;345;p25"/>
          <p:cNvSpPr/>
          <p:nvPr/>
        </p:nvSpPr>
        <p:spPr>
          <a:xfrm>
            <a:off x="3939380" y="2355857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A331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270</a:t>
            </a:r>
            <a:r>
              <a:rPr lang="en-US" sz="800">
                <a:solidFill>
                  <a:srgbClr val="FA331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</a:t>
            </a:r>
            <a:endParaRPr i="0" sz="800" u="none" cap="none" strike="noStrike">
              <a:solidFill>
                <a:srgbClr val="FA331D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6" name="Google Shape;346;p25"/>
          <p:cNvSpPr/>
          <p:nvPr/>
        </p:nvSpPr>
        <p:spPr>
          <a:xfrm>
            <a:off x="4628006" y="2355857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A331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1.179</a:t>
            </a:r>
            <a:r>
              <a:rPr lang="en-US" sz="800">
                <a:solidFill>
                  <a:srgbClr val="FA331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</a:t>
            </a:r>
            <a:endParaRPr i="0" sz="800" u="none" cap="none" strike="noStrike">
              <a:solidFill>
                <a:srgbClr val="FA331D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7" name="Google Shape;347;p25"/>
          <p:cNvSpPr/>
          <p:nvPr/>
        </p:nvSpPr>
        <p:spPr>
          <a:xfrm>
            <a:off x="254875" y="2355857"/>
            <a:ext cx="15954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4572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Ingresos por otras fuentes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8" name="Google Shape;348;p25"/>
          <p:cNvSpPr/>
          <p:nvPr/>
        </p:nvSpPr>
        <p:spPr>
          <a:xfrm>
            <a:off x="2100126" y="5222672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-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9" name="Google Shape;349;p25"/>
          <p:cNvSpPr/>
          <p:nvPr/>
        </p:nvSpPr>
        <p:spPr>
          <a:xfrm>
            <a:off x="2788752" y="5222672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(170,6</a:t>
            </a: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)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0" name="Google Shape;350;p25"/>
          <p:cNvSpPr/>
          <p:nvPr/>
        </p:nvSpPr>
        <p:spPr>
          <a:xfrm>
            <a:off x="3477378" y="5222672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(477,1</a:t>
            </a: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k)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1" name="Google Shape;351;p25"/>
          <p:cNvSpPr/>
          <p:nvPr/>
        </p:nvSpPr>
        <p:spPr>
          <a:xfrm>
            <a:off x="4166005" y="5222672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(725,1</a:t>
            </a: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k)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2" name="Google Shape;352;p25"/>
          <p:cNvSpPr/>
          <p:nvPr/>
        </p:nvSpPr>
        <p:spPr>
          <a:xfrm>
            <a:off x="4854631" y="5222672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(959,1</a:t>
            </a: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k)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3" name="Google Shape;353;p25"/>
          <p:cNvSpPr/>
          <p:nvPr/>
        </p:nvSpPr>
        <p:spPr>
          <a:xfrm>
            <a:off x="481500" y="5222672"/>
            <a:ext cx="15954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4572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Costes de Personal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4" name="Google Shape;354;p25"/>
          <p:cNvSpPr/>
          <p:nvPr/>
        </p:nvSpPr>
        <p:spPr>
          <a:xfrm>
            <a:off x="2100126" y="5440499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(5k)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5" name="Google Shape;355;p25"/>
          <p:cNvSpPr/>
          <p:nvPr/>
        </p:nvSpPr>
        <p:spPr>
          <a:xfrm>
            <a:off x="2788752" y="5440499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(75,9k)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6" name="Google Shape;356;p25"/>
          <p:cNvSpPr/>
          <p:nvPr/>
        </p:nvSpPr>
        <p:spPr>
          <a:xfrm>
            <a:off x="3477378" y="5440499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(102,4</a:t>
            </a: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k)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7" name="Google Shape;357;p25"/>
          <p:cNvSpPr/>
          <p:nvPr/>
        </p:nvSpPr>
        <p:spPr>
          <a:xfrm>
            <a:off x="4166005" y="5440499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(165,1</a:t>
            </a: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k)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8" name="Google Shape;358;p25"/>
          <p:cNvSpPr/>
          <p:nvPr/>
        </p:nvSpPr>
        <p:spPr>
          <a:xfrm>
            <a:off x="4854631" y="5440499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(198,4</a:t>
            </a: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k)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9" name="Google Shape;359;p25"/>
          <p:cNvSpPr/>
          <p:nvPr/>
        </p:nvSpPr>
        <p:spPr>
          <a:xfrm>
            <a:off x="481500" y="5440499"/>
            <a:ext cx="15954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4572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Costes de Opex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60" name="Google Shape;360;p25"/>
          <p:cNvSpPr/>
          <p:nvPr/>
        </p:nvSpPr>
        <p:spPr>
          <a:xfrm>
            <a:off x="2100126" y="5658326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(9k)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61" name="Google Shape;361;p25"/>
          <p:cNvSpPr/>
          <p:nvPr/>
        </p:nvSpPr>
        <p:spPr>
          <a:xfrm>
            <a:off x="2788752" y="5658326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(52,3k)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62" name="Google Shape;362;p25"/>
          <p:cNvSpPr/>
          <p:nvPr/>
        </p:nvSpPr>
        <p:spPr>
          <a:xfrm>
            <a:off x="3477378" y="5658326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(50,3k)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63" name="Google Shape;363;p25"/>
          <p:cNvSpPr/>
          <p:nvPr/>
        </p:nvSpPr>
        <p:spPr>
          <a:xfrm>
            <a:off x="4166005" y="5658326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(51,5k)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64" name="Google Shape;364;p25"/>
          <p:cNvSpPr/>
          <p:nvPr/>
        </p:nvSpPr>
        <p:spPr>
          <a:xfrm>
            <a:off x="4854631" y="5658326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(51,5k)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65" name="Google Shape;365;p25"/>
          <p:cNvSpPr/>
          <p:nvPr/>
        </p:nvSpPr>
        <p:spPr>
          <a:xfrm>
            <a:off x="481500" y="5658326"/>
            <a:ext cx="15954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4572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Costes de Marketing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66" name="Google Shape;366;p25"/>
          <p:cNvSpPr/>
          <p:nvPr/>
        </p:nvSpPr>
        <p:spPr>
          <a:xfrm>
            <a:off x="1873501" y="3355955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99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(14k)</a:t>
            </a:r>
            <a:endParaRPr i="0" sz="900" u="none" cap="none" strike="noStrike">
              <a:solidFill>
                <a:srgbClr val="99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67" name="Google Shape;367;p25"/>
          <p:cNvSpPr/>
          <p:nvPr/>
        </p:nvSpPr>
        <p:spPr>
          <a:xfrm>
            <a:off x="2562127" y="3355955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99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(157,6k)</a:t>
            </a:r>
            <a:endParaRPr i="0" sz="900" u="none" cap="none" strike="noStrike">
              <a:solidFill>
                <a:srgbClr val="99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68" name="Google Shape;368;p25"/>
          <p:cNvSpPr/>
          <p:nvPr/>
        </p:nvSpPr>
        <p:spPr>
          <a:xfrm>
            <a:off x="3250753" y="3355955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38761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(179,1k)</a:t>
            </a:r>
            <a:endParaRPr i="0" sz="900" u="none" cap="none" strike="noStrike">
              <a:solidFill>
                <a:schemeClr val="accent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69" name="Google Shape;369;p25"/>
          <p:cNvSpPr/>
          <p:nvPr/>
        </p:nvSpPr>
        <p:spPr>
          <a:xfrm>
            <a:off x="3939380" y="3355955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38761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1,8M</a:t>
            </a:r>
            <a:endParaRPr i="0" sz="900" u="none" cap="none" strike="noStrike">
              <a:solidFill>
                <a:srgbClr val="38761D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70" name="Google Shape;370;p25"/>
          <p:cNvSpPr/>
          <p:nvPr/>
        </p:nvSpPr>
        <p:spPr>
          <a:xfrm>
            <a:off x="4628006" y="3355955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38761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5,2M</a:t>
            </a:r>
            <a:endParaRPr i="0" sz="900" u="none" cap="none" strike="noStrike">
              <a:solidFill>
                <a:srgbClr val="38761D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71" name="Google Shape;371;p25"/>
          <p:cNvSpPr/>
          <p:nvPr/>
        </p:nvSpPr>
        <p:spPr>
          <a:xfrm>
            <a:off x="254875" y="3355955"/>
            <a:ext cx="15954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4572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EBITDA</a:t>
            </a:r>
            <a:endParaRPr i="0" sz="900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72" name="Google Shape;372;p25"/>
          <p:cNvSpPr/>
          <p:nvPr/>
        </p:nvSpPr>
        <p:spPr>
          <a:xfrm>
            <a:off x="228600" y="1914450"/>
            <a:ext cx="5653800" cy="587700"/>
          </a:xfrm>
          <a:prstGeom prst="roundRect">
            <a:avLst>
              <a:gd fmla="val 6896" name="adj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5"/>
          <p:cNvSpPr/>
          <p:nvPr/>
        </p:nvSpPr>
        <p:spPr>
          <a:xfrm>
            <a:off x="455225" y="5202000"/>
            <a:ext cx="5653800" cy="587700"/>
          </a:xfrm>
          <a:prstGeom prst="roundRect">
            <a:avLst>
              <a:gd fmla="val 6896" name="adj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5"/>
          <p:cNvSpPr/>
          <p:nvPr/>
        </p:nvSpPr>
        <p:spPr>
          <a:xfrm>
            <a:off x="5316631" y="890600"/>
            <a:ext cx="503100" cy="14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FY28</a:t>
            </a:r>
            <a:endParaRPr i="0" sz="800" u="none" cap="none" strike="noStrik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75" name="Google Shape;375;p25"/>
          <p:cNvSpPr/>
          <p:nvPr/>
        </p:nvSpPr>
        <p:spPr>
          <a:xfrm>
            <a:off x="5306006" y="1169776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360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76" name="Google Shape;376;p25"/>
          <p:cNvSpPr/>
          <p:nvPr/>
        </p:nvSpPr>
        <p:spPr>
          <a:xfrm>
            <a:off x="5306006" y="1384669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26.660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77" name="Google Shape;377;p25"/>
          <p:cNvSpPr/>
          <p:nvPr/>
        </p:nvSpPr>
        <p:spPr>
          <a:xfrm>
            <a:off x="5306006" y="1599565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161.200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78" name="Google Shape;378;p25"/>
          <p:cNvSpPr/>
          <p:nvPr/>
        </p:nvSpPr>
        <p:spPr>
          <a:xfrm>
            <a:off x="5249556" y="3355955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38761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9,5M</a:t>
            </a:r>
            <a:endParaRPr i="0" sz="900" u="none" cap="none" strike="noStrike">
              <a:solidFill>
                <a:srgbClr val="38761D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79" name="Google Shape;379;p25"/>
          <p:cNvSpPr/>
          <p:nvPr/>
        </p:nvSpPr>
        <p:spPr>
          <a:xfrm>
            <a:off x="5316631" y="1906991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17M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80" name="Google Shape;380;p25"/>
          <p:cNvSpPr/>
          <p:nvPr/>
        </p:nvSpPr>
        <p:spPr>
          <a:xfrm>
            <a:off x="5316631" y="2124818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1,1M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81" name="Google Shape;381;p25"/>
          <p:cNvSpPr/>
          <p:nvPr/>
        </p:nvSpPr>
        <p:spPr>
          <a:xfrm>
            <a:off x="5316631" y="2342645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A331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1.179k</a:t>
            </a:r>
            <a:endParaRPr i="0" sz="800" u="none" cap="none" strike="noStrike">
              <a:solidFill>
                <a:srgbClr val="FA331D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82" name="Google Shape;382;p25"/>
          <p:cNvSpPr/>
          <p:nvPr/>
        </p:nvSpPr>
        <p:spPr>
          <a:xfrm>
            <a:off x="5543256" y="5222672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(1,2M)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83" name="Google Shape;383;p25"/>
          <p:cNvSpPr/>
          <p:nvPr/>
        </p:nvSpPr>
        <p:spPr>
          <a:xfrm>
            <a:off x="5543256" y="5440499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(232,3k)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84" name="Google Shape;384;p25"/>
          <p:cNvSpPr/>
          <p:nvPr/>
        </p:nvSpPr>
        <p:spPr>
          <a:xfrm>
            <a:off x="5543256" y="5658326"/>
            <a:ext cx="5031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Poppins SemiBold"/>
                <a:ea typeface="Poppins SemiBold"/>
                <a:cs typeface="Poppins SemiBold"/>
                <a:sym typeface="Poppins SemiBold"/>
              </a:rPr>
              <a:t>(51,5k)</a:t>
            </a:r>
            <a:endParaRPr i="0" sz="8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6"/>
          <p:cNvSpPr/>
          <p:nvPr/>
        </p:nvSpPr>
        <p:spPr>
          <a:xfrm>
            <a:off x="159493" y="309093"/>
            <a:ext cx="74808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900" u="none" cap="none" strike="noStrike">
                <a:solidFill>
                  <a:srgbClr val="FFFFFF"/>
                </a:solidFill>
                <a:latin typeface="Poppins Black"/>
                <a:ea typeface="Poppins Black"/>
                <a:cs typeface="Poppins Black"/>
                <a:sym typeface="Poppins Black"/>
              </a:rPr>
              <a:t>Para llevar a cabo nuestro plan esta es </a:t>
            </a:r>
            <a:r>
              <a:rPr i="0" lang="en-US" sz="1900" u="none" cap="none" strike="noStrike">
                <a:solidFill>
                  <a:srgbClr val="2BFFFF"/>
                </a:solidFill>
                <a:latin typeface="Poppins Black"/>
                <a:ea typeface="Poppins Black"/>
                <a:cs typeface="Poppins Black"/>
                <a:sym typeface="Poppins Black"/>
              </a:rPr>
              <a:t>nuestra hoja de ruta</a:t>
            </a:r>
            <a:endParaRPr i="0" sz="1900" u="none" cap="none" strike="noStrike">
              <a:solidFill>
                <a:srgbClr val="2BFFFF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391" name="Google Shape;391;p26"/>
          <p:cNvSpPr/>
          <p:nvPr/>
        </p:nvSpPr>
        <p:spPr>
          <a:xfrm>
            <a:off x="6147100" y="3764225"/>
            <a:ext cx="27684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3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Más allá de la inversión financiera, </a:t>
            </a:r>
            <a:r>
              <a:rPr b="1" lang="en-US" sz="9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buscamos socios</a:t>
            </a:r>
            <a:r>
              <a:rPr b="1" lang="en-US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que puedan ofrecer orientación </a:t>
            </a:r>
            <a:r>
              <a:rPr b="1" lang="en-US" sz="9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estratégica y asesoramiento</a:t>
            </a:r>
            <a:r>
              <a:rPr b="1" lang="en-US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empresarial</a:t>
            </a:r>
            <a:endParaRPr i="0" sz="9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2" name="Google Shape;392;p26"/>
          <p:cNvSpPr/>
          <p:nvPr/>
        </p:nvSpPr>
        <p:spPr>
          <a:xfrm>
            <a:off x="3903600" y="1922688"/>
            <a:ext cx="1370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5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r>
              <a:rPr b="1"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00</a:t>
            </a:r>
            <a:r>
              <a:rPr b="1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 €</a:t>
            </a:r>
            <a:endParaRPr i="0" sz="2813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3" name="Google Shape;393;p26"/>
          <p:cNvSpPr/>
          <p:nvPr/>
        </p:nvSpPr>
        <p:spPr>
          <a:xfrm>
            <a:off x="3601900" y="1694967"/>
            <a:ext cx="18765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Ronda FFC + </a:t>
            </a:r>
            <a:r>
              <a:rPr b="1" i="0" lang="en-US" sz="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1º Ronda</a:t>
            </a:r>
            <a:endParaRPr i="0" sz="9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4" name="Google Shape;394;p26"/>
          <p:cNvSpPr/>
          <p:nvPr/>
        </p:nvSpPr>
        <p:spPr>
          <a:xfrm>
            <a:off x="3778200" y="2423888"/>
            <a:ext cx="16209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Demostrar tracción</a:t>
            </a:r>
            <a:endParaRPr i="0" sz="9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10 - 12 meses</a:t>
            </a:r>
            <a:endParaRPr i="0" sz="9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5" name="Google Shape;395;p26"/>
          <p:cNvSpPr/>
          <p:nvPr/>
        </p:nvSpPr>
        <p:spPr>
          <a:xfrm>
            <a:off x="3331650" y="1214575"/>
            <a:ext cx="2480700" cy="2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EL 62% ya lo hemos </a:t>
            </a:r>
            <a:r>
              <a:rPr b="1" lang="en-US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conseguido</a:t>
            </a:r>
            <a:endParaRPr b="1" sz="1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96" name="Google Shape;39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025" y="4693448"/>
            <a:ext cx="1370100" cy="37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1375" y="4700368"/>
            <a:ext cx="390798" cy="373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26"/>
          <p:cNvGrpSpPr/>
          <p:nvPr/>
        </p:nvGrpSpPr>
        <p:grpSpPr>
          <a:xfrm>
            <a:off x="507589" y="1270584"/>
            <a:ext cx="2179992" cy="2796118"/>
            <a:chOff x="2341827" y="2010075"/>
            <a:chExt cx="2820900" cy="2301900"/>
          </a:xfrm>
        </p:grpSpPr>
        <p:sp>
          <p:nvSpPr>
            <p:cNvPr id="399" name="Google Shape;399;p26"/>
            <p:cNvSpPr/>
            <p:nvPr/>
          </p:nvSpPr>
          <p:spPr>
            <a:xfrm>
              <a:off x="2341827" y="2010075"/>
              <a:ext cx="2820900" cy="1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Desarrollo</a:t>
              </a:r>
              <a:endParaRPr b="1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8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11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Software, </a:t>
              </a:r>
              <a:r>
                <a:rPr lang="en-US" sz="11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A</a:t>
              </a:r>
              <a:r>
                <a:rPr i="0" lang="en-US" sz="11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pp y hardware</a:t>
              </a:r>
              <a:endParaRPr i="0" sz="11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00" name="Google Shape;400;p26"/>
            <p:cNvSpPr/>
            <p:nvPr/>
          </p:nvSpPr>
          <p:spPr>
            <a:xfrm>
              <a:off x="2366350" y="2774338"/>
              <a:ext cx="2743200" cy="1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Marketing</a:t>
              </a:r>
              <a:endPara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8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Marca y publicidad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01" name="Google Shape;401;p26"/>
            <p:cNvSpPr/>
            <p:nvPr/>
          </p:nvSpPr>
          <p:spPr>
            <a:xfrm>
              <a:off x="2366349" y="3145150"/>
              <a:ext cx="2796300" cy="1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Consolidación</a:t>
              </a:r>
              <a:endPara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8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11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Comercializació</a:t>
              </a:r>
              <a:r>
                <a:rPr i="0" lang="en-US" sz="12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n</a:t>
              </a:r>
              <a:endParaRPr i="0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02" name="Google Shape;402;p26"/>
            <p:cNvSpPr/>
            <p:nvPr/>
          </p:nvSpPr>
          <p:spPr>
            <a:xfrm>
              <a:off x="2366350" y="3543163"/>
              <a:ext cx="2695500" cy="1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Equipo humano</a:t>
              </a:r>
              <a:endParaRPr b="1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8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T</a:t>
              </a:r>
              <a:r>
                <a:rPr i="0" lang="en-US" sz="11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eam</a:t>
              </a:r>
              <a:r>
                <a:rPr lang="en-US" sz="11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i="0" lang="en-US" sz="11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  <a:r>
                <a:rPr lang="en-US" sz="11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i="0" lang="en-US" sz="11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freelance</a:t>
              </a:r>
              <a:endParaRPr i="0" sz="11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03" name="Google Shape;403;p26"/>
            <p:cNvSpPr/>
            <p:nvPr/>
          </p:nvSpPr>
          <p:spPr>
            <a:xfrm>
              <a:off x="2366350" y="2403504"/>
              <a:ext cx="2743200" cy="1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Producción</a:t>
              </a:r>
              <a:endPara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87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11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Aprovisionamientos</a:t>
              </a:r>
              <a:endParaRPr i="0" sz="11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04" name="Google Shape;404;p26"/>
            <p:cNvSpPr/>
            <p:nvPr/>
          </p:nvSpPr>
          <p:spPr>
            <a:xfrm>
              <a:off x="2511637" y="4064175"/>
              <a:ext cx="2234400" cy="2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rgbClr val="2BFFFF"/>
                  </a:solidFill>
                  <a:latin typeface="Poppins"/>
                  <a:ea typeface="Poppins"/>
                  <a:cs typeface="Poppins"/>
                  <a:sym typeface="Poppins"/>
                </a:rPr>
                <a:t>Destino de los fondos</a:t>
              </a:r>
              <a:endParaRPr i="0" sz="900" u="none" cap="none" strike="noStrike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05" name="Google Shape;405;p26"/>
          <p:cNvSpPr/>
          <p:nvPr/>
        </p:nvSpPr>
        <p:spPr>
          <a:xfrm>
            <a:off x="6558700" y="1110625"/>
            <a:ext cx="19452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Nuestro compañero de viaje:</a:t>
            </a:r>
            <a:endParaRPr b="1" i="0" sz="9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6" name="Google Shape;406;p26"/>
          <p:cNvSpPr/>
          <p:nvPr/>
        </p:nvSpPr>
        <p:spPr>
          <a:xfrm>
            <a:off x="6476791" y="1939144"/>
            <a:ext cx="20622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Compromiso a Largo Plazo</a:t>
            </a:r>
            <a:endParaRPr i="0" sz="1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7" name="Google Shape;407;p26"/>
          <p:cNvSpPr/>
          <p:nvPr/>
        </p:nvSpPr>
        <p:spPr>
          <a:xfrm>
            <a:off x="6486131" y="2310997"/>
            <a:ext cx="20622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Experiencia en Escalabilidad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8" name="Google Shape;408;p26"/>
          <p:cNvSpPr/>
          <p:nvPr/>
        </p:nvSpPr>
        <p:spPr>
          <a:xfrm>
            <a:off x="6476791" y="1486225"/>
            <a:ext cx="2108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Pasión por la Tecnología y el Deporte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9" name="Google Shape;409;p26"/>
          <p:cNvSpPr/>
          <p:nvPr/>
        </p:nvSpPr>
        <p:spPr>
          <a:xfrm>
            <a:off x="6486128" y="2682850"/>
            <a:ext cx="19623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Red de Contactos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i="0" sz="1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0" name="Google Shape;410;p26"/>
          <p:cNvSpPr/>
          <p:nvPr/>
        </p:nvSpPr>
        <p:spPr>
          <a:xfrm>
            <a:off x="6486128" y="3078141"/>
            <a:ext cx="19170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Mercados Internacionales 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11" name="Google Shape;411;p26"/>
          <p:cNvPicPr preferRelativeResize="0"/>
          <p:nvPr/>
        </p:nvPicPr>
        <p:blipFill rotWithShape="1">
          <a:blip r:embed="rId6">
            <a:alphaModFix/>
          </a:blip>
          <a:srcRect b="15208" l="13359" r="12790" t="12233"/>
          <a:stretch/>
        </p:blipFill>
        <p:spPr>
          <a:xfrm>
            <a:off x="2609425" y="4672700"/>
            <a:ext cx="436377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6"/>
          <p:cNvSpPr/>
          <p:nvPr/>
        </p:nvSpPr>
        <p:spPr>
          <a:xfrm>
            <a:off x="1783900" y="1694975"/>
            <a:ext cx="3225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15</a:t>
            </a:r>
            <a:r>
              <a:rPr b="1" lang="en-US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%</a:t>
            </a:r>
            <a:endParaRPr i="0" sz="900" u="none" cap="none" strike="noStrike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3" name="Google Shape;413;p26"/>
          <p:cNvSpPr/>
          <p:nvPr/>
        </p:nvSpPr>
        <p:spPr>
          <a:xfrm>
            <a:off x="1783900" y="2121813"/>
            <a:ext cx="3225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16%</a:t>
            </a:r>
            <a:endParaRPr i="0" sz="900" u="none" cap="none" strike="noStrike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4" name="Google Shape;414;p26"/>
          <p:cNvSpPr/>
          <p:nvPr/>
        </p:nvSpPr>
        <p:spPr>
          <a:xfrm>
            <a:off x="1783900" y="2576088"/>
            <a:ext cx="3225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24%</a:t>
            </a:r>
            <a:endParaRPr i="0" sz="900" u="none" cap="none" strike="noStrike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5" name="Google Shape;415;p26"/>
          <p:cNvSpPr/>
          <p:nvPr/>
        </p:nvSpPr>
        <p:spPr>
          <a:xfrm>
            <a:off x="1783900" y="3068700"/>
            <a:ext cx="3225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30%</a:t>
            </a:r>
            <a:endParaRPr b="1"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6" name="Google Shape;416;p26"/>
          <p:cNvSpPr/>
          <p:nvPr/>
        </p:nvSpPr>
        <p:spPr>
          <a:xfrm>
            <a:off x="1783900" y="1214575"/>
            <a:ext cx="3225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14%</a:t>
            </a:r>
            <a:endParaRPr b="1" i="0" sz="9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7" name="Google Shape;417;p26"/>
          <p:cNvSpPr/>
          <p:nvPr/>
        </p:nvSpPr>
        <p:spPr>
          <a:xfrm>
            <a:off x="378700" y="4473700"/>
            <a:ext cx="27684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Ampliando otras fuentes de financiación:</a:t>
            </a:r>
            <a:endParaRPr sz="1200">
              <a:solidFill>
                <a:srgbClr val="0D0D0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i="0" sz="9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8" name="Google Shape;418;p26"/>
          <p:cNvSpPr txBox="1"/>
          <p:nvPr/>
        </p:nvSpPr>
        <p:spPr>
          <a:xfrm>
            <a:off x="3147100" y="31355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Contratos de Préstamos Participativos Convertibles</a:t>
            </a:r>
            <a:endParaRPr b="1"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4" name="Google Shape;424;p27"/>
          <p:cNvCxnSpPr/>
          <p:nvPr/>
        </p:nvCxnSpPr>
        <p:spPr>
          <a:xfrm rot="10800000">
            <a:off x="3182675" y="1450538"/>
            <a:ext cx="0" cy="8490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D8D4FC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25" name="Google Shape;425;p27"/>
          <p:cNvCxnSpPr/>
          <p:nvPr/>
        </p:nvCxnSpPr>
        <p:spPr>
          <a:xfrm rot="10800000">
            <a:off x="3317438" y="2003750"/>
            <a:ext cx="0" cy="302700"/>
          </a:xfrm>
          <a:prstGeom prst="straightConnector1">
            <a:avLst/>
          </a:prstGeom>
          <a:noFill/>
          <a:ln cap="flat" cmpd="sng" w="9525">
            <a:solidFill>
              <a:srgbClr val="D8D4FC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26" name="Google Shape;426;p27"/>
          <p:cNvCxnSpPr/>
          <p:nvPr/>
        </p:nvCxnSpPr>
        <p:spPr>
          <a:xfrm rot="10800000">
            <a:off x="2957750" y="1662575"/>
            <a:ext cx="0" cy="636600"/>
          </a:xfrm>
          <a:prstGeom prst="straightConnector1">
            <a:avLst/>
          </a:prstGeom>
          <a:noFill/>
          <a:ln cap="flat" cmpd="sng" w="9525">
            <a:solidFill>
              <a:srgbClr val="D8D4FC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27" name="Google Shape;427;p27"/>
          <p:cNvSpPr/>
          <p:nvPr/>
        </p:nvSpPr>
        <p:spPr>
          <a:xfrm rot="-5400000">
            <a:off x="258075" y="3120950"/>
            <a:ext cx="11229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B50E"/>
                </a:solidFill>
                <a:latin typeface="Poppins"/>
                <a:ea typeface="Poppins"/>
                <a:cs typeface="Poppins"/>
                <a:sym typeface="Poppins"/>
              </a:rPr>
              <a:t>Económico</a:t>
            </a:r>
            <a:endParaRPr i="0" sz="135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8" name="Google Shape;428;p27"/>
          <p:cNvSpPr/>
          <p:nvPr/>
        </p:nvSpPr>
        <p:spPr>
          <a:xfrm>
            <a:off x="315150" y="2297900"/>
            <a:ext cx="523800" cy="2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Poppins Black"/>
                <a:ea typeface="Poppins Black"/>
                <a:cs typeface="Poppins Black"/>
                <a:sym typeface="Poppins Black"/>
              </a:rPr>
              <a:t>2024</a:t>
            </a:r>
            <a:endParaRPr i="0" u="none" cap="none" strike="noStrike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cxnSp>
        <p:nvCxnSpPr>
          <p:cNvPr id="429" name="Google Shape;429;p27"/>
          <p:cNvCxnSpPr/>
          <p:nvPr/>
        </p:nvCxnSpPr>
        <p:spPr>
          <a:xfrm rot="10800000">
            <a:off x="3540623" y="1257650"/>
            <a:ext cx="0" cy="10488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D8D4FC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30" name="Google Shape;430;p27"/>
          <p:cNvSpPr/>
          <p:nvPr/>
        </p:nvSpPr>
        <p:spPr>
          <a:xfrm rot="-5400000">
            <a:off x="571125" y="1454150"/>
            <a:ext cx="496800" cy="222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Hito</a:t>
            </a:r>
            <a:endParaRPr i="0" sz="1350" u="none" cap="none" strike="noStrike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1" name="Google Shape;431;p27"/>
          <p:cNvSpPr txBox="1"/>
          <p:nvPr/>
        </p:nvSpPr>
        <p:spPr>
          <a:xfrm>
            <a:off x="3083920" y="2303000"/>
            <a:ext cx="496800" cy="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Mayo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2" name="Google Shape;432;p27"/>
          <p:cNvSpPr txBox="1"/>
          <p:nvPr/>
        </p:nvSpPr>
        <p:spPr>
          <a:xfrm>
            <a:off x="4700625" y="3348436"/>
            <a:ext cx="33921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6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Se estima que comercialmente en España se alcanzará el</a:t>
            </a:r>
            <a:r>
              <a:rPr b="1" lang="en-US" sz="5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  5%</a:t>
            </a:r>
            <a:r>
              <a:rPr b="1" i="1" lang="en-US" sz="6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de las visitas a los rocódromos.</a:t>
            </a:r>
            <a:endParaRPr b="1" i="1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3" name="Google Shape;433;p27"/>
          <p:cNvSpPr/>
          <p:nvPr/>
        </p:nvSpPr>
        <p:spPr>
          <a:xfrm>
            <a:off x="856741" y="4180331"/>
            <a:ext cx="43161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3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Presencia en Medios de Comunicación Nacionales e </a:t>
            </a:r>
            <a:r>
              <a:rPr b="1" lang="en-US" sz="9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Internacionales</a:t>
            </a:r>
            <a:r>
              <a:rPr b="1" lang="en-US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i="0" sz="9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4" name="Google Shape;434;p27"/>
          <p:cNvSpPr/>
          <p:nvPr/>
        </p:nvSpPr>
        <p:spPr>
          <a:xfrm>
            <a:off x="159493" y="309093"/>
            <a:ext cx="74808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191919"/>
                </a:solidFill>
                <a:latin typeface="Poppins Black"/>
                <a:ea typeface="Poppins Black"/>
                <a:cs typeface="Poppins Black"/>
                <a:sym typeface="Poppins Black"/>
              </a:rPr>
              <a:t>Hitos a Alcanzar y Requerimientos Económicos</a:t>
            </a:r>
            <a:endParaRPr i="0" sz="1900" u="none" cap="none" strike="noStrike">
              <a:solidFill>
                <a:srgbClr val="191919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35" name="Google Shape;435;p27"/>
          <p:cNvSpPr/>
          <p:nvPr/>
        </p:nvSpPr>
        <p:spPr>
          <a:xfrm>
            <a:off x="2083900" y="2865288"/>
            <a:ext cx="4968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-€</a:t>
            </a:r>
            <a:r>
              <a:rPr b="1" i="0" lang="en-US" sz="400" u="none" cap="none" strike="noStrike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400" u="none" cap="none" strike="noStrike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" u="none" cap="none" strike="noStrike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Molde de </a:t>
            </a: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inyección</a:t>
            </a:r>
            <a:endParaRPr i="0" sz="3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6" name="Google Shape;436;p27"/>
          <p:cNvSpPr/>
          <p:nvPr/>
        </p:nvSpPr>
        <p:spPr>
          <a:xfrm>
            <a:off x="8376525" y="2287700"/>
            <a:ext cx="467100" cy="2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Poppins Black"/>
                <a:ea typeface="Poppins Black"/>
                <a:cs typeface="Poppins Black"/>
                <a:sym typeface="Poppins Black"/>
              </a:rPr>
              <a:t>2025</a:t>
            </a:r>
            <a:endParaRPr i="0" u="none" cap="none" strike="noStrike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37" name="Google Shape;437;p27"/>
          <p:cNvSpPr/>
          <p:nvPr/>
        </p:nvSpPr>
        <p:spPr>
          <a:xfrm>
            <a:off x="2795298" y="1135075"/>
            <a:ext cx="1472100" cy="1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dk1"/>
                </a:solidFill>
                <a:highlight>
                  <a:srgbClr val="1EF5FD"/>
                </a:highlight>
                <a:latin typeface="Poppins"/>
                <a:ea typeface="Poppins"/>
                <a:cs typeface="Poppins"/>
                <a:sym typeface="Poppins"/>
              </a:rPr>
              <a:t>ENTRADA AL MERCADO ESP</a:t>
            </a:r>
            <a:endParaRPr i="0" sz="775" u="none" cap="none" strike="noStrike">
              <a:solidFill>
                <a:schemeClr val="dk1"/>
              </a:solidFill>
              <a:highlight>
                <a:srgbClr val="1EF5FD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8" name="Google Shape;438;p27"/>
          <p:cNvSpPr/>
          <p:nvPr/>
        </p:nvSpPr>
        <p:spPr>
          <a:xfrm>
            <a:off x="1742700" y="3060675"/>
            <a:ext cx="342600" cy="185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€</a:t>
            </a:r>
            <a:r>
              <a:rPr b="1" i="0" lang="en-US" sz="400" u="none" cap="none" strike="noStrike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400" u="none" cap="none" strike="noStrike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Stock electronica</a:t>
            </a:r>
            <a:endParaRPr i="0" sz="3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9" name="Google Shape;439;p27"/>
          <p:cNvSpPr txBox="1"/>
          <p:nvPr/>
        </p:nvSpPr>
        <p:spPr>
          <a:xfrm>
            <a:off x="943515" y="2302298"/>
            <a:ext cx="496800" cy="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Enero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0" name="Google Shape;440;p27"/>
          <p:cNvSpPr txBox="1"/>
          <p:nvPr/>
        </p:nvSpPr>
        <p:spPr>
          <a:xfrm>
            <a:off x="1456777" y="2303000"/>
            <a:ext cx="616200" cy="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Febrero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1" name="Google Shape;441;p27"/>
          <p:cNvSpPr txBox="1"/>
          <p:nvPr/>
        </p:nvSpPr>
        <p:spPr>
          <a:xfrm>
            <a:off x="2077847" y="2303000"/>
            <a:ext cx="523800" cy="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Marzo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2" name="Google Shape;442;p27"/>
          <p:cNvSpPr txBox="1"/>
          <p:nvPr/>
        </p:nvSpPr>
        <p:spPr>
          <a:xfrm>
            <a:off x="2623195" y="2303000"/>
            <a:ext cx="496800" cy="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Abril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3" name="Google Shape;443;p27"/>
          <p:cNvSpPr txBox="1"/>
          <p:nvPr/>
        </p:nvSpPr>
        <p:spPr>
          <a:xfrm>
            <a:off x="3594752" y="2303000"/>
            <a:ext cx="496800" cy="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Junio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4" name="Google Shape;444;p27"/>
          <p:cNvSpPr txBox="1"/>
          <p:nvPr/>
        </p:nvSpPr>
        <p:spPr>
          <a:xfrm>
            <a:off x="4107245" y="2303000"/>
            <a:ext cx="496800" cy="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Julio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5" name="Google Shape;445;p27"/>
          <p:cNvSpPr txBox="1"/>
          <p:nvPr/>
        </p:nvSpPr>
        <p:spPr>
          <a:xfrm>
            <a:off x="4584609" y="2303000"/>
            <a:ext cx="579600" cy="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Agosto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6" name="Google Shape;446;p27"/>
          <p:cNvSpPr txBox="1"/>
          <p:nvPr/>
        </p:nvSpPr>
        <p:spPr>
          <a:xfrm>
            <a:off x="5197913" y="2302298"/>
            <a:ext cx="813300" cy="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Septiembre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7" name="Google Shape;447;p27"/>
          <p:cNvSpPr txBox="1"/>
          <p:nvPr/>
        </p:nvSpPr>
        <p:spPr>
          <a:xfrm>
            <a:off x="6676875" y="2297900"/>
            <a:ext cx="813300" cy="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Noviembre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8" name="Google Shape;448;p27"/>
          <p:cNvSpPr txBox="1"/>
          <p:nvPr/>
        </p:nvSpPr>
        <p:spPr>
          <a:xfrm>
            <a:off x="6030364" y="2297900"/>
            <a:ext cx="732600" cy="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Octubre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49" name="Google Shape;449;p2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546" y="4471875"/>
            <a:ext cx="593301" cy="26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7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41483" y="4534776"/>
            <a:ext cx="960205" cy="14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7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52209" y="4489257"/>
            <a:ext cx="1173175" cy="23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7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64898" y="4489253"/>
            <a:ext cx="467026" cy="23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7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410328" y="4480507"/>
            <a:ext cx="1102358" cy="268268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27"/>
          <p:cNvSpPr txBox="1"/>
          <p:nvPr/>
        </p:nvSpPr>
        <p:spPr>
          <a:xfrm>
            <a:off x="7474234" y="2297432"/>
            <a:ext cx="813300" cy="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Dic</a:t>
            </a:r>
            <a:r>
              <a:rPr b="1" lang="en-US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iembre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55" name="Google Shape;455;p27"/>
          <p:cNvCxnSpPr/>
          <p:nvPr/>
        </p:nvCxnSpPr>
        <p:spPr>
          <a:xfrm>
            <a:off x="3311138" y="2570365"/>
            <a:ext cx="0" cy="1854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FAC71D">
                <a:alpha val="61960"/>
              </a:srgbClr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56" name="Google Shape;456;p27"/>
          <p:cNvSpPr/>
          <p:nvPr/>
        </p:nvSpPr>
        <p:spPr>
          <a:xfrm>
            <a:off x="3089825" y="2762100"/>
            <a:ext cx="439500" cy="24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€</a:t>
            </a:r>
            <a:endParaRPr b="1" sz="400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r>
              <a:rPr b="1" i="0" lang="en-US" sz="400" u="none" cap="none" strike="noStrike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Rocódromos</a:t>
            </a:r>
            <a:endParaRPr b="1" sz="4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r>
              <a:rPr b="1" lang="en-US" sz="4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Rutas</a:t>
            </a:r>
            <a:endParaRPr b="1" sz="4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r>
              <a:rPr b="1" lang="en-US" sz="4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Escaladores</a:t>
            </a:r>
            <a:endParaRPr i="0" sz="400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7" name="Google Shape;457;p27"/>
          <p:cNvSpPr/>
          <p:nvPr/>
        </p:nvSpPr>
        <p:spPr>
          <a:xfrm>
            <a:off x="2961950" y="1327075"/>
            <a:ext cx="431700" cy="1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Producción</a:t>
            </a:r>
            <a:r>
              <a:rPr b="1" lang="en-US" sz="5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5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300</a:t>
            </a:r>
            <a:r>
              <a:rPr lang="en-US" sz="3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u</a:t>
            </a:r>
            <a:endParaRPr i="0" sz="300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58" name="Google Shape;458;p27"/>
          <p:cNvCxnSpPr/>
          <p:nvPr/>
        </p:nvCxnSpPr>
        <p:spPr>
          <a:xfrm rot="10800000">
            <a:off x="3700207" y="1760950"/>
            <a:ext cx="0" cy="5439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D8D4FC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59" name="Google Shape;459;p27"/>
          <p:cNvSpPr/>
          <p:nvPr/>
        </p:nvSpPr>
        <p:spPr>
          <a:xfrm>
            <a:off x="3536700" y="1639100"/>
            <a:ext cx="351300" cy="1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Comercial</a:t>
            </a:r>
            <a:r>
              <a:rPr b="1" lang="en-US" sz="5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5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Esp</a:t>
            </a:r>
            <a:endParaRPr i="0" sz="1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0" name="Google Shape;460;p27"/>
          <p:cNvSpPr/>
          <p:nvPr/>
        </p:nvSpPr>
        <p:spPr>
          <a:xfrm>
            <a:off x="7323375" y="1653750"/>
            <a:ext cx="523800" cy="103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Comercial</a:t>
            </a:r>
            <a:r>
              <a:rPr b="1" lang="en-US" sz="5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5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EU</a:t>
            </a:r>
            <a:endParaRPr i="0" sz="1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1" name="Google Shape;461;p27"/>
          <p:cNvSpPr/>
          <p:nvPr/>
        </p:nvSpPr>
        <p:spPr>
          <a:xfrm>
            <a:off x="6207400" y="1134150"/>
            <a:ext cx="1384500" cy="1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dk1"/>
                </a:solidFill>
                <a:highlight>
                  <a:srgbClr val="1EF5FD"/>
                </a:highlight>
                <a:latin typeface="Poppins"/>
                <a:ea typeface="Poppins"/>
                <a:cs typeface="Poppins"/>
                <a:sym typeface="Poppins"/>
              </a:rPr>
              <a:t>ENTRADA AL MERCADO </a:t>
            </a:r>
            <a:r>
              <a:rPr b="1" lang="en-US" sz="800">
                <a:solidFill>
                  <a:schemeClr val="dk1"/>
                </a:solidFill>
                <a:highlight>
                  <a:srgbClr val="1EF5FD"/>
                </a:highlight>
                <a:latin typeface="Poppins"/>
                <a:ea typeface="Poppins"/>
                <a:cs typeface="Poppins"/>
                <a:sym typeface="Poppins"/>
              </a:rPr>
              <a:t>EU</a:t>
            </a:r>
            <a:endParaRPr i="0" sz="775" u="none" cap="none" strike="noStrike">
              <a:solidFill>
                <a:schemeClr val="dk1"/>
              </a:solidFill>
              <a:highlight>
                <a:srgbClr val="1EF5FD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62" name="Google Shape;462;p27"/>
          <p:cNvCxnSpPr/>
          <p:nvPr/>
        </p:nvCxnSpPr>
        <p:spPr>
          <a:xfrm>
            <a:off x="1623988" y="2571940"/>
            <a:ext cx="6300" cy="4839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FAC71D">
                <a:alpha val="61960"/>
              </a:srgbClr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3" name="Google Shape;463;p27"/>
          <p:cNvSpPr/>
          <p:nvPr/>
        </p:nvSpPr>
        <p:spPr>
          <a:xfrm>
            <a:off x="1507148" y="3072975"/>
            <a:ext cx="240000" cy="1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€</a:t>
            </a:r>
            <a:r>
              <a:rPr b="1" i="0" lang="en-US" sz="400" u="none" cap="none" strike="noStrike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400" u="none" cap="none" strike="noStrike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PCT</a:t>
            </a:r>
            <a:endParaRPr i="0" sz="3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64" name="Google Shape;464;p27"/>
          <p:cNvCxnSpPr/>
          <p:nvPr/>
        </p:nvCxnSpPr>
        <p:spPr>
          <a:xfrm>
            <a:off x="2324888" y="2573540"/>
            <a:ext cx="0" cy="3078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FAC71D">
                <a:alpha val="61960"/>
              </a:srgbClr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65" name="Google Shape;465;p27"/>
          <p:cNvCxnSpPr/>
          <p:nvPr/>
        </p:nvCxnSpPr>
        <p:spPr>
          <a:xfrm>
            <a:off x="1910850" y="2571740"/>
            <a:ext cx="6300" cy="4839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FAC71D">
                <a:alpha val="61960"/>
              </a:srgbClr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6" name="Google Shape;466;p27"/>
          <p:cNvSpPr/>
          <p:nvPr/>
        </p:nvSpPr>
        <p:spPr>
          <a:xfrm>
            <a:off x="1277150" y="2893508"/>
            <a:ext cx="2400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€</a:t>
            </a:r>
            <a:r>
              <a:rPr b="1" i="0" lang="en-US" sz="400" u="none" cap="none" strike="noStrike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400" u="none" cap="none" strike="noStrike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PCB</a:t>
            </a:r>
            <a:endParaRPr i="0" sz="3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67" name="Google Shape;467;p27"/>
          <p:cNvCxnSpPr/>
          <p:nvPr/>
        </p:nvCxnSpPr>
        <p:spPr>
          <a:xfrm>
            <a:off x="1397150" y="2571740"/>
            <a:ext cx="0" cy="3078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FAC71D">
                <a:alpha val="61960"/>
              </a:srgbClr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68" name="Google Shape;468;p27"/>
          <p:cNvCxnSpPr>
            <a:endCxn id="469" idx="2"/>
          </p:cNvCxnSpPr>
          <p:nvPr/>
        </p:nvCxnSpPr>
        <p:spPr>
          <a:xfrm flipH="1" rot="10800000">
            <a:off x="1268425" y="1718700"/>
            <a:ext cx="3900" cy="5859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D8D4FC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9" name="Google Shape;469;p27"/>
          <p:cNvSpPr/>
          <p:nvPr/>
        </p:nvSpPr>
        <p:spPr>
          <a:xfrm>
            <a:off x="1077925" y="1555200"/>
            <a:ext cx="388800" cy="1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Desarrollo</a:t>
            </a:r>
            <a:r>
              <a:rPr b="1" lang="en-US" sz="5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2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nueva</a:t>
            </a:r>
            <a:r>
              <a:rPr b="1" lang="en-US" sz="2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2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PCB</a:t>
            </a:r>
            <a:endParaRPr i="0" sz="1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0" name="Google Shape;470;p27"/>
          <p:cNvSpPr/>
          <p:nvPr/>
        </p:nvSpPr>
        <p:spPr>
          <a:xfrm>
            <a:off x="1524800" y="1885775"/>
            <a:ext cx="3888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Desarrollo</a:t>
            </a:r>
            <a:r>
              <a:rPr b="1" lang="en-US" sz="5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5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MPV</a:t>
            </a:r>
            <a:r>
              <a:rPr b="1" lang="en-US" sz="2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2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SaaS admin</a:t>
            </a:r>
            <a:endParaRPr i="0" sz="300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1" name="Google Shape;471;p27"/>
          <p:cNvSpPr/>
          <p:nvPr/>
        </p:nvSpPr>
        <p:spPr>
          <a:xfrm>
            <a:off x="2086163" y="1881950"/>
            <a:ext cx="388800" cy="1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Desarrollo</a:t>
            </a:r>
            <a:r>
              <a:rPr b="1" lang="en-US" sz="5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i="1" lang="en-US" sz="2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MPV</a:t>
            </a:r>
            <a:endParaRPr i="1" sz="2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App routesetter</a:t>
            </a:r>
            <a:endParaRPr i="0" sz="1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2" name="Google Shape;472;p27"/>
          <p:cNvSpPr/>
          <p:nvPr/>
        </p:nvSpPr>
        <p:spPr>
          <a:xfrm>
            <a:off x="2570313" y="1718461"/>
            <a:ext cx="388800" cy="1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Desarrollo</a:t>
            </a:r>
            <a:r>
              <a:rPr b="1" lang="en-US" sz="5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5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MPV </a:t>
            </a:r>
            <a:endParaRPr i="1" sz="2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App Escalador</a:t>
            </a:r>
            <a:endParaRPr i="0" sz="300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3" name="Google Shape;473;p27"/>
          <p:cNvSpPr/>
          <p:nvPr/>
        </p:nvSpPr>
        <p:spPr>
          <a:xfrm>
            <a:off x="4725625" y="1887023"/>
            <a:ext cx="388800" cy="1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Nueva</a:t>
            </a:r>
            <a:r>
              <a:rPr b="1" lang="en-US" sz="5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5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2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Web / App</a:t>
            </a:r>
            <a:endParaRPr i="0" sz="300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4" name="Google Shape;474;p27"/>
          <p:cNvSpPr/>
          <p:nvPr/>
        </p:nvSpPr>
        <p:spPr>
          <a:xfrm>
            <a:off x="2831825" y="3395550"/>
            <a:ext cx="405000" cy="185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-€</a:t>
            </a:r>
            <a:r>
              <a:rPr b="1" i="0" lang="en-US" sz="400" u="none" cap="none" strike="noStrike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400" u="none" cap="none" strike="noStrike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Empleado</a:t>
            </a: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diseñador UX</a:t>
            </a:r>
            <a:endParaRPr i="0" sz="3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75" name="Google Shape;475;p27"/>
          <p:cNvCxnSpPr/>
          <p:nvPr/>
        </p:nvCxnSpPr>
        <p:spPr>
          <a:xfrm>
            <a:off x="3034313" y="2571750"/>
            <a:ext cx="0" cy="8100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FAC71D">
                <a:alpha val="61960"/>
              </a:srgbClr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76" name="Google Shape;476;p27"/>
          <p:cNvSpPr/>
          <p:nvPr/>
        </p:nvSpPr>
        <p:spPr>
          <a:xfrm>
            <a:off x="3516600" y="2982875"/>
            <a:ext cx="3852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-€</a:t>
            </a:r>
            <a:r>
              <a:rPr b="1" i="0" lang="en-US" sz="400" u="none" cap="none" strike="noStrike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400" u="none" cap="none" strike="noStrike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Gastos comerciales</a:t>
            </a:r>
            <a:endParaRPr i="0" sz="3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77" name="Google Shape;477;p27"/>
          <p:cNvCxnSpPr/>
          <p:nvPr/>
        </p:nvCxnSpPr>
        <p:spPr>
          <a:xfrm>
            <a:off x="3707840" y="2570375"/>
            <a:ext cx="2700" cy="4125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FAC71D">
                <a:alpha val="61960"/>
              </a:srgbClr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78" name="Google Shape;478;p27"/>
          <p:cNvCxnSpPr/>
          <p:nvPr/>
        </p:nvCxnSpPr>
        <p:spPr>
          <a:xfrm>
            <a:off x="4901000" y="2571940"/>
            <a:ext cx="0" cy="3078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FAC71D">
                <a:alpha val="61960"/>
              </a:srgbClr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79" name="Google Shape;479;p27"/>
          <p:cNvSpPr/>
          <p:nvPr/>
        </p:nvSpPr>
        <p:spPr>
          <a:xfrm>
            <a:off x="4611200" y="2912926"/>
            <a:ext cx="5796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€</a:t>
            </a:r>
            <a:endParaRPr b="1" sz="500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r>
              <a:rPr b="1" i="0" lang="en-US" sz="400" u="none" cap="none" strike="noStrike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Rocódromos</a:t>
            </a:r>
            <a:endParaRPr b="1" sz="4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170</a:t>
            </a:r>
            <a:r>
              <a:rPr b="1" lang="en-US" sz="4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Rutas</a:t>
            </a:r>
            <a:endParaRPr b="1" sz="4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900</a:t>
            </a:r>
            <a:r>
              <a:rPr b="1" lang="en-US" sz="4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Escaladores</a:t>
            </a:r>
            <a:endParaRPr i="0" sz="400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0" name="Google Shape;480;p27"/>
          <p:cNvSpPr/>
          <p:nvPr/>
        </p:nvSpPr>
        <p:spPr>
          <a:xfrm>
            <a:off x="6887500" y="2886250"/>
            <a:ext cx="385200" cy="2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-€</a:t>
            </a:r>
            <a:r>
              <a:rPr b="1" i="0" lang="en-US" sz="500" u="none" cap="none" strike="noStrike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500" u="none" cap="none" strike="noStrike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G. Feria</a:t>
            </a:r>
            <a:endParaRPr b="1" sz="5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5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Alemania</a:t>
            </a:r>
            <a:endParaRPr i="1" sz="5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81" name="Google Shape;481;p27"/>
          <p:cNvCxnSpPr/>
          <p:nvPr/>
        </p:nvCxnSpPr>
        <p:spPr>
          <a:xfrm>
            <a:off x="7080075" y="2573540"/>
            <a:ext cx="0" cy="3078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FAC71D">
                <a:alpha val="61960"/>
              </a:srgbClr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82" name="Google Shape;482;p27"/>
          <p:cNvSpPr/>
          <p:nvPr/>
        </p:nvSpPr>
        <p:spPr>
          <a:xfrm>
            <a:off x="4244425" y="3212550"/>
            <a:ext cx="439500" cy="1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-€</a:t>
            </a:r>
            <a:r>
              <a:rPr b="1" i="0" lang="en-US" sz="400" u="none" cap="none" strike="noStrike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400" u="none" cap="none" strike="noStrike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Marketing</a:t>
            </a: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4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video</a:t>
            </a:r>
            <a:endParaRPr i="0" sz="3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83" name="Google Shape;483;p27"/>
          <p:cNvCxnSpPr/>
          <p:nvPr/>
        </p:nvCxnSpPr>
        <p:spPr>
          <a:xfrm>
            <a:off x="4452752" y="2573550"/>
            <a:ext cx="0" cy="6390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FAC71D">
                <a:alpha val="61960"/>
              </a:srgbClr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84" name="Google Shape;484;p27"/>
          <p:cNvSpPr/>
          <p:nvPr/>
        </p:nvSpPr>
        <p:spPr>
          <a:xfrm>
            <a:off x="3648325" y="3395700"/>
            <a:ext cx="4815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-€</a:t>
            </a:r>
            <a:r>
              <a:rPr b="1" i="0" lang="en-US" sz="400" u="none" cap="none" strike="noStrike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400" u="none" cap="none" strike="noStrike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Desarrolladores</a:t>
            </a: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4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FE / BE</a:t>
            </a:r>
            <a:endParaRPr i="0" sz="3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85" name="Google Shape;485;p27"/>
          <p:cNvCxnSpPr/>
          <p:nvPr/>
        </p:nvCxnSpPr>
        <p:spPr>
          <a:xfrm>
            <a:off x="3889075" y="2571738"/>
            <a:ext cx="0" cy="8100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FAC71D">
                <a:alpha val="61960"/>
              </a:srgbClr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86" name="Google Shape;486;p27"/>
          <p:cNvSpPr/>
          <p:nvPr/>
        </p:nvSpPr>
        <p:spPr>
          <a:xfrm>
            <a:off x="4055925" y="1705972"/>
            <a:ext cx="481500" cy="14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Campaña</a:t>
            </a: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endParaRPr b="1" sz="4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Crowdfunding</a:t>
            </a:r>
            <a:endParaRPr b="1" sz="300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87" name="Google Shape;487;p27"/>
          <p:cNvCxnSpPr/>
          <p:nvPr/>
        </p:nvCxnSpPr>
        <p:spPr>
          <a:xfrm rot="10800000">
            <a:off x="6896748" y="1254138"/>
            <a:ext cx="0" cy="10488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D8D4FC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88" name="Google Shape;488;p27"/>
          <p:cNvCxnSpPr>
            <a:endCxn id="489" idx="2"/>
          </p:cNvCxnSpPr>
          <p:nvPr/>
        </p:nvCxnSpPr>
        <p:spPr>
          <a:xfrm rot="10800000">
            <a:off x="6798250" y="1806050"/>
            <a:ext cx="0" cy="4971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D8D4FC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89" name="Google Shape;489;p27"/>
          <p:cNvSpPr/>
          <p:nvPr/>
        </p:nvSpPr>
        <p:spPr>
          <a:xfrm>
            <a:off x="6678250" y="1660850"/>
            <a:ext cx="240000" cy="14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Feria</a:t>
            </a:r>
            <a:endParaRPr b="1" sz="4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3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Esp</a:t>
            </a:r>
            <a:endParaRPr i="0" sz="1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90" name="Google Shape;490;p27"/>
          <p:cNvCxnSpPr/>
          <p:nvPr/>
        </p:nvCxnSpPr>
        <p:spPr>
          <a:xfrm rot="10800000">
            <a:off x="3934282" y="2031488"/>
            <a:ext cx="900" cy="2715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D8D4FC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1" name="Google Shape;491;p27"/>
          <p:cNvSpPr/>
          <p:nvPr/>
        </p:nvSpPr>
        <p:spPr>
          <a:xfrm>
            <a:off x="3714975" y="1905350"/>
            <a:ext cx="439500" cy="1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Competición</a:t>
            </a:r>
            <a:r>
              <a:rPr b="1" lang="en-US" sz="5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5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Esp</a:t>
            </a:r>
            <a:endParaRPr i="0" sz="1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2" name="Google Shape;492;p27"/>
          <p:cNvSpPr/>
          <p:nvPr/>
        </p:nvSpPr>
        <p:spPr>
          <a:xfrm>
            <a:off x="6566163" y="3095363"/>
            <a:ext cx="496800" cy="2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-€</a:t>
            </a:r>
            <a:r>
              <a:rPr b="1" i="0" lang="en-US" sz="500" u="none" cap="none" strike="noStrike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500" u="none" cap="none" strike="noStrike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G. Feria</a:t>
            </a:r>
            <a:endParaRPr b="1" sz="5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5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Cataluña</a:t>
            </a:r>
            <a:endParaRPr i="1" sz="5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93" name="Google Shape;493;p27"/>
          <p:cNvCxnSpPr>
            <a:endCxn id="492" idx="0"/>
          </p:cNvCxnSpPr>
          <p:nvPr/>
        </p:nvCxnSpPr>
        <p:spPr>
          <a:xfrm>
            <a:off x="6811563" y="2570363"/>
            <a:ext cx="3000" cy="5250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FAC71D">
                <a:alpha val="61960"/>
              </a:srgbClr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94" name="Google Shape;494;p27"/>
          <p:cNvCxnSpPr>
            <a:stCxn id="486" idx="2"/>
          </p:cNvCxnSpPr>
          <p:nvPr/>
        </p:nvCxnSpPr>
        <p:spPr>
          <a:xfrm>
            <a:off x="4296675" y="1851172"/>
            <a:ext cx="0" cy="449400"/>
          </a:xfrm>
          <a:prstGeom prst="straightConnector1">
            <a:avLst/>
          </a:prstGeom>
          <a:noFill/>
          <a:ln cap="flat" cmpd="sng" w="9525">
            <a:solidFill>
              <a:srgbClr val="D8D4FC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495" name="Google Shape;495;p27"/>
          <p:cNvCxnSpPr/>
          <p:nvPr/>
        </p:nvCxnSpPr>
        <p:spPr>
          <a:xfrm>
            <a:off x="4920013" y="2013038"/>
            <a:ext cx="0" cy="289500"/>
          </a:xfrm>
          <a:prstGeom prst="straightConnector1">
            <a:avLst/>
          </a:prstGeom>
          <a:noFill/>
          <a:ln cap="flat" cmpd="sng" w="9525">
            <a:solidFill>
              <a:srgbClr val="D8D4FC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496" name="Google Shape;496;p27"/>
          <p:cNvCxnSpPr/>
          <p:nvPr/>
        </p:nvCxnSpPr>
        <p:spPr>
          <a:xfrm flipH="1" rot="10800000">
            <a:off x="2547738" y="1439225"/>
            <a:ext cx="2700" cy="861000"/>
          </a:xfrm>
          <a:prstGeom prst="straightConnector1">
            <a:avLst/>
          </a:prstGeom>
          <a:noFill/>
          <a:ln cap="flat" cmpd="sng" w="9525">
            <a:solidFill>
              <a:srgbClr val="D8D4FC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97" name="Google Shape;497;p27"/>
          <p:cNvSpPr/>
          <p:nvPr/>
        </p:nvSpPr>
        <p:spPr>
          <a:xfrm>
            <a:off x="2565025" y="1428250"/>
            <a:ext cx="2940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Sportech</a:t>
            </a:r>
            <a:endParaRPr b="1" sz="4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Congress</a:t>
            </a:r>
            <a:endParaRPr b="1" sz="1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Foro inversió</a:t>
            </a:r>
            <a:endParaRPr i="0" sz="400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98" name="Google Shape;498;p27"/>
          <p:cNvCxnSpPr>
            <a:stCxn id="472" idx="2"/>
          </p:cNvCxnSpPr>
          <p:nvPr/>
        </p:nvCxnSpPr>
        <p:spPr>
          <a:xfrm>
            <a:off x="2764713" y="1881961"/>
            <a:ext cx="0" cy="424500"/>
          </a:xfrm>
          <a:prstGeom prst="straightConnector1">
            <a:avLst/>
          </a:prstGeom>
          <a:noFill/>
          <a:ln cap="flat" cmpd="sng" w="9525">
            <a:solidFill>
              <a:srgbClr val="D8D4FC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499" name="Google Shape;499;p27"/>
          <p:cNvSpPr/>
          <p:nvPr/>
        </p:nvSpPr>
        <p:spPr>
          <a:xfrm>
            <a:off x="2978988" y="1639100"/>
            <a:ext cx="456900" cy="1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EconomistesBAN</a:t>
            </a:r>
            <a:endParaRPr b="1" sz="1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Foro inversió</a:t>
            </a:r>
            <a:endParaRPr i="0" sz="400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0" name="Google Shape;500;p27"/>
          <p:cNvSpPr/>
          <p:nvPr/>
        </p:nvSpPr>
        <p:spPr>
          <a:xfrm>
            <a:off x="3328775" y="1982000"/>
            <a:ext cx="212400" cy="1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La Salle</a:t>
            </a:r>
            <a:endParaRPr b="1" sz="1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Foro inversió</a:t>
            </a:r>
            <a:endParaRPr i="0" sz="400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01" name="Google Shape;501;p27"/>
          <p:cNvCxnSpPr/>
          <p:nvPr/>
        </p:nvCxnSpPr>
        <p:spPr>
          <a:xfrm flipH="1" rot="10800000">
            <a:off x="1507150" y="1439225"/>
            <a:ext cx="2700" cy="861000"/>
          </a:xfrm>
          <a:prstGeom prst="straightConnector1">
            <a:avLst/>
          </a:prstGeom>
          <a:noFill/>
          <a:ln cap="flat" cmpd="sng" w="9525">
            <a:solidFill>
              <a:srgbClr val="D8D4FC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02" name="Google Shape;502;p27"/>
          <p:cNvSpPr/>
          <p:nvPr/>
        </p:nvSpPr>
        <p:spPr>
          <a:xfrm>
            <a:off x="1523925" y="1429250"/>
            <a:ext cx="294000" cy="1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Keiretsu</a:t>
            </a:r>
            <a:endParaRPr b="1" sz="1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Foro inversió</a:t>
            </a:r>
            <a:endParaRPr i="0" sz="500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03" name="Google Shape;503;p27"/>
          <p:cNvCxnSpPr/>
          <p:nvPr/>
        </p:nvCxnSpPr>
        <p:spPr>
          <a:xfrm rot="10800000">
            <a:off x="1718900" y="2056475"/>
            <a:ext cx="600" cy="2457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D8D4FC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04" name="Google Shape;504;p27"/>
          <p:cNvCxnSpPr/>
          <p:nvPr/>
        </p:nvCxnSpPr>
        <p:spPr>
          <a:xfrm rot="10800000">
            <a:off x="1961682" y="1756950"/>
            <a:ext cx="0" cy="5439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D8D4FC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05" name="Google Shape;505;p27"/>
          <p:cNvSpPr/>
          <p:nvPr/>
        </p:nvSpPr>
        <p:spPr>
          <a:xfrm>
            <a:off x="1840600" y="1630575"/>
            <a:ext cx="240000" cy="1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Feria</a:t>
            </a:r>
            <a:endParaRPr b="1" sz="4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3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4YFN</a:t>
            </a:r>
            <a:endParaRPr i="0" sz="1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06" name="Google Shape;506;p27"/>
          <p:cNvCxnSpPr/>
          <p:nvPr/>
        </p:nvCxnSpPr>
        <p:spPr>
          <a:xfrm rot="10800000">
            <a:off x="2284563" y="2060300"/>
            <a:ext cx="600" cy="2457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D8D4FC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07" name="Google Shape;507;p27"/>
          <p:cNvCxnSpPr/>
          <p:nvPr/>
        </p:nvCxnSpPr>
        <p:spPr>
          <a:xfrm>
            <a:off x="7585275" y="1770650"/>
            <a:ext cx="0" cy="535800"/>
          </a:xfrm>
          <a:prstGeom prst="straightConnector1">
            <a:avLst/>
          </a:prstGeom>
          <a:noFill/>
          <a:ln cap="flat" cmpd="sng" w="9525">
            <a:solidFill>
              <a:srgbClr val="D8D4FC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508" name="Google Shape;508;p27"/>
          <p:cNvCxnSpPr>
            <a:endCxn id="509" idx="2"/>
          </p:cNvCxnSpPr>
          <p:nvPr/>
        </p:nvCxnSpPr>
        <p:spPr>
          <a:xfrm rot="10800000">
            <a:off x="7083525" y="1806050"/>
            <a:ext cx="0" cy="4971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D8D4FC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09" name="Google Shape;509;p27"/>
          <p:cNvSpPr/>
          <p:nvPr/>
        </p:nvSpPr>
        <p:spPr>
          <a:xfrm>
            <a:off x="6963525" y="1660850"/>
            <a:ext cx="240000" cy="14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Feria</a:t>
            </a:r>
            <a:endParaRPr b="1" sz="4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3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EU</a:t>
            </a:r>
            <a:endParaRPr i="0" sz="1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10" name="Google Shape;510;p27"/>
          <p:cNvCxnSpPr/>
          <p:nvPr/>
        </p:nvCxnSpPr>
        <p:spPr>
          <a:xfrm rot="10800000">
            <a:off x="2710850" y="2561175"/>
            <a:ext cx="0" cy="290400"/>
          </a:xfrm>
          <a:prstGeom prst="straightConnector1">
            <a:avLst/>
          </a:prstGeom>
          <a:noFill/>
          <a:ln cap="flat" cmpd="sng" w="9525">
            <a:solidFill>
              <a:srgbClr val="FAC71D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11" name="Google Shape;511;p27"/>
          <p:cNvSpPr/>
          <p:nvPr/>
        </p:nvSpPr>
        <p:spPr>
          <a:xfrm>
            <a:off x="2720000" y="2762100"/>
            <a:ext cx="319800" cy="103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Ronda </a:t>
            </a: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FFF </a:t>
            </a:r>
            <a:endParaRPr b="1" sz="1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">
                <a:solidFill>
                  <a:srgbClr val="FAC71D"/>
                </a:solidFill>
                <a:latin typeface="Poppins"/>
                <a:ea typeface="Poppins"/>
                <a:cs typeface="Poppins"/>
                <a:sym typeface="Poppins"/>
              </a:rPr>
              <a:t>Ampliación Capital</a:t>
            </a:r>
            <a:endParaRPr i="0" sz="400" u="none" cap="none" strike="noStrike">
              <a:solidFill>
                <a:srgbClr val="FAC7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12" name="Google Shape;512;p27"/>
          <p:cNvCxnSpPr/>
          <p:nvPr/>
        </p:nvCxnSpPr>
        <p:spPr>
          <a:xfrm rot="10800000">
            <a:off x="4059688" y="2561275"/>
            <a:ext cx="0" cy="560400"/>
          </a:xfrm>
          <a:prstGeom prst="straightConnector1">
            <a:avLst/>
          </a:prstGeom>
          <a:noFill/>
          <a:ln cap="flat" cmpd="sng" w="9525">
            <a:solidFill>
              <a:srgbClr val="FAC71D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13" name="Google Shape;513;p27"/>
          <p:cNvSpPr/>
          <p:nvPr/>
        </p:nvSpPr>
        <p:spPr>
          <a:xfrm>
            <a:off x="4070750" y="3060675"/>
            <a:ext cx="189300" cy="6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€</a:t>
            </a:r>
            <a:endParaRPr b="1" sz="500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ENISA</a:t>
            </a:r>
            <a:endParaRPr i="0" sz="400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14" name="Google Shape;514;p27"/>
          <p:cNvCxnSpPr/>
          <p:nvPr/>
        </p:nvCxnSpPr>
        <p:spPr>
          <a:xfrm rot="10800000">
            <a:off x="5301375" y="2573575"/>
            <a:ext cx="0" cy="560400"/>
          </a:xfrm>
          <a:prstGeom prst="straightConnector1">
            <a:avLst/>
          </a:prstGeom>
          <a:noFill/>
          <a:ln cap="flat" cmpd="sng" w="9525">
            <a:solidFill>
              <a:srgbClr val="FAC71D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15" name="Google Shape;515;p27"/>
          <p:cNvSpPr/>
          <p:nvPr/>
        </p:nvSpPr>
        <p:spPr>
          <a:xfrm>
            <a:off x="5312438" y="3072975"/>
            <a:ext cx="212400" cy="6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€</a:t>
            </a:r>
            <a:endParaRPr b="1" sz="500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NEOTEC</a:t>
            </a:r>
            <a:endParaRPr i="0" sz="400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16" name="Google Shape;516;p27"/>
          <p:cNvCxnSpPr/>
          <p:nvPr/>
        </p:nvCxnSpPr>
        <p:spPr>
          <a:xfrm rot="10800000">
            <a:off x="8142125" y="2570375"/>
            <a:ext cx="0" cy="560400"/>
          </a:xfrm>
          <a:prstGeom prst="straightConnector1">
            <a:avLst/>
          </a:prstGeom>
          <a:noFill/>
          <a:ln cap="flat" cmpd="sng" w="9525">
            <a:solidFill>
              <a:srgbClr val="FAC71D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17" name="Google Shape;517;p27"/>
          <p:cNvSpPr/>
          <p:nvPr/>
        </p:nvSpPr>
        <p:spPr>
          <a:xfrm>
            <a:off x="7839250" y="2979925"/>
            <a:ext cx="2940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€</a:t>
            </a:r>
            <a:endParaRPr b="1" sz="500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2º </a:t>
            </a: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Ronda inversión</a:t>
            </a:r>
            <a:endParaRPr b="1" sz="1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">
                <a:solidFill>
                  <a:srgbClr val="FAC71D"/>
                </a:solidFill>
                <a:latin typeface="Poppins"/>
                <a:ea typeface="Poppins"/>
                <a:cs typeface="Poppins"/>
                <a:sym typeface="Poppins"/>
              </a:rPr>
              <a:t>Ampliación Capital</a:t>
            </a:r>
            <a:endParaRPr i="0" sz="400" u="none" cap="none" strike="noStrike">
              <a:solidFill>
                <a:srgbClr val="FAC7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18" name="Google Shape;518;p27"/>
          <p:cNvCxnSpPr/>
          <p:nvPr/>
        </p:nvCxnSpPr>
        <p:spPr>
          <a:xfrm rot="10800000">
            <a:off x="5799913" y="2576075"/>
            <a:ext cx="0" cy="560400"/>
          </a:xfrm>
          <a:prstGeom prst="straightConnector1">
            <a:avLst/>
          </a:prstGeom>
          <a:noFill/>
          <a:ln cap="flat" cmpd="sng" w="9525">
            <a:solidFill>
              <a:srgbClr val="FAC71D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19" name="Google Shape;519;p27"/>
          <p:cNvSpPr/>
          <p:nvPr/>
        </p:nvSpPr>
        <p:spPr>
          <a:xfrm>
            <a:off x="5819750" y="2979925"/>
            <a:ext cx="2940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€</a:t>
            </a:r>
            <a:endParaRPr b="1" sz="500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1º </a:t>
            </a: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Ronda inversión</a:t>
            </a:r>
            <a:endParaRPr b="1" sz="1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">
                <a:solidFill>
                  <a:srgbClr val="FAC71D"/>
                </a:solidFill>
                <a:latin typeface="Poppins"/>
                <a:ea typeface="Poppins"/>
                <a:cs typeface="Poppins"/>
                <a:sym typeface="Poppins"/>
              </a:rPr>
              <a:t>Ampliación Capital</a:t>
            </a:r>
            <a:endParaRPr i="0" sz="400" u="none" cap="none" strike="noStrike">
              <a:solidFill>
                <a:srgbClr val="FAC7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20" name="Google Shape;520;p27"/>
          <p:cNvCxnSpPr/>
          <p:nvPr/>
        </p:nvCxnSpPr>
        <p:spPr>
          <a:xfrm rot="10800000">
            <a:off x="3216175" y="1776925"/>
            <a:ext cx="0" cy="522300"/>
          </a:xfrm>
          <a:prstGeom prst="straightConnector1">
            <a:avLst/>
          </a:prstGeom>
          <a:noFill/>
          <a:ln cap="flat" cmpd="sng" w="9525">
            <a:solidFill>
              <a:srgbClr val="D8D4FC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21" name="Google Shape;521;p27"/>
          <p:cNvSpPr/>
          <p:nvPr/>
        </p:nvSpPr>
        <p:spPr>
          <a:xfrm>
            <a:off x="3234800" y="1770650"/>
            <a:ext cx="2286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LifeTech </a:t>
            </a:r>
            <a:endParaRPr b="1" sz="4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Summit</a:t>
            </a:r>
            <a:endParaRPr b="1" sz="1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Foro inversió</a:t>
            </a:r>
            <a:endParaRPr i="0" sz="400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22" name="Google Shape;522;p27"/>
          <p:cNvCxnSpPr/>
          <p:nvPr/>
        </p:nvCxnSpPr>
        <p:spPr>
          <a:xfrm rot="10800000">
            <a:off x="5425307" y="2031488"/>
            <a:ext cx="900" cy="2715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D8D4FC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23" name="Google Shape;523;p27"/>
          <p:cNvSpPr/>
          <p:nvPr/>
        </p:nvSpPr>
        <p:spPr>
          <a:xfrm>
            <a:off x="5206000" y="1905350"/>
            <a:ext cx="439500" cy="1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Competición</a:t>
            </a:r>
            <a:r>
              <a:rPr b="1" lang="en-US" sz="5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5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Esp</a:t>
            </a:r>
            <a:endParaRPr i="0" sz="1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4" name="Google Shape;524;p27"/>
          <p:cNvSpPr/>
          <p:nvPr/>
        </p:nvSpPr>
        <p:spPr>
          <a:xfrm>
            <a:off x="2430850" y="3212850"/>
            <a:ext cx="439500" cy="1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-€</a:t>
            </a:r>
            <a:r>
              <a:rPr b="1" i="0" lang="en-US" sz="400" u="none" cap="none" strike="noStrike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400" u="none" cap="none" strike="noStrike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Marketing </a:t>
            </a:r>
            <a:endParaRPr b="1" sz="4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video</a:t>
            </a:r>
            <a:endParaRPr i="0" sz="375" u="none" cap="none" strike="noStrike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25" name="Google Shape;525;p27"/>
          <p:cNvCxnSpPr/>
          <p:nvPr/>
        </p:nvCxnSpPr>
        <p:spPr>
          <a:xfrm>
            <a:off x="2639177" y="2573850"/>
            <a:ext cx="0" cy="639000"/>
          </a:xfrm>
          <a:prstGeom prst="straightConnector1">
            <a:avLst/>
          </a:prstGeom>
          <a:solidFill>
            <a:srgbClr val="FFFFFF"/>
          </a:solidFill>
          <a:ln cap="flat" cmpd="sng" w="10575">
            <a:solidFill>
              <a:srgbClr val="FAC71D">
                <a:alpha val="61960"/>
              </a:srgbClr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526" name="Google Shape;526;p27"/>
          <p:cNvPicPr preferRelativeResize="0"/>
          <p:nvPr/>
        </p:nvPicPr>
        <p:blipFill rotWithShape="1">
          <a:blip r:embed="rId14">
            <a:alphaModFix/>
          </a:blip>
          <a:srcRect b="36698" l="7004" r="9109" t="35951"/>
          <a:stretch/>
        </p:blipFill>
        <p:spPr>
          <a:xfrm>
            <a:off x="9375025" y="3119625"/>
            <a:ext cx="4091200" cy="73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8"/>
          <p:cNvSpPr/>
          <p:nvPr/>
        </p:nvSpPr>
        <p:spPr>
          <a:xfrm>
            <a:off x="4694488" y="700750"/>
            <a:ext cx="2505600" cy="1973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28"/>
          <p:cNvSpPr/>
          <p:nvPr/>
        </p:nvSpPr>
        <p:spPr>
          <a:xfrm>
            <a:off x="538337" y="1613888"/>
            <a:ext cx="13971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4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Edgar Casanovas</a:t>
            </a:r>
            <a:endParaRPr b="1" i="0" sz="105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4" name="Google Shape;534;p28"/>
          <p:cNvSpPr/>
          <p:nvPr/>
        </p:nvSpPr>
        <p:spPr>
          <a:xfrm>
            <a:off x="625938" y="1780825"/>
            <a:ext cx="1221900" cy="1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</a:t>
            </a:r>
            <a:r>
              <a:rPr b="1" i="0" lang="en-US" sz="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ounder - CEO</a:t>
            </a:r>
            <a:endParaRPr b="1" i="0" sz="75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5" name="Google Shape;535;p28"/>
          <p:cNvSpPr/>
          <p:nvPr/>
        </p:nvSpPr>
        <p:spPr>
          <a:xfrm>
            <a:off x="2795375" y="1607425"/>
            <a:ext cx="12732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4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Marçal Juan Llaó</a:t>
            </a:r>
            <a:endParaRPr b="1" i="0" sz="105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6" name="Google Shape;536;p28"/>
          <p:cNvSpPr/>
          <p:nvPr/>
        </p:nvSpPr>
        <p:spPr>
          <a:xfrm>
            <a:off x="422075" y="1978263"/>
            <a:ext cx="16296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Técnico superior de escalada </a:t>
            </a:r>
            <a:endParaRPr i="0" sz="675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ctr">
              <a:lnSpc>
                <a:spcPct val="1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Emprendedor en el sector deportivo</a:t>
            </a:r>
            <a:endParaRPr i="0" sz="675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ctr">
              <a:lnSpc>
                <a:spcPct val="1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21 años en el sector de la escalada</a:t>
            </a:r>
            <a:endParaRPr i="0" sz="675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37" name="Google Shape;537;p28"/>
          <p:cNvSpPr/>
          <p:nvPr/>
        </p:nvSpPr>
        <p:spPr>
          <a:xfrm>
            <a:off x="2333825" y="1974188"/>
            <a:ext cx="2196300" cy="5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Ingeniero informático </a:t>
            </a:r>
            <a:endParaRPr i="0" sz="675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ctr">
              <a:lnSpc>
                <a:spcPct val="1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Emprendedor en el sector del software</a:t>
            </a:r>
            <a:endParaRPr i="0" sz="675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ctr">
              <a:lnSpc>
                <a:spcPct val="1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Ex-socio de Websays - adquirida por Amazon en 2017</a:t>
            </a:r>
            <a:endParaRPr i="0" sz="675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ctr">
              <a:lnSpc>
                <a:spcPct val="1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 años trabajando en Amazon como ingeniero.</a:t>
            </a:r>
            <a:endParaRPr i="0" sz="675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38" name="Google Shape;538;p28"/>
          <p:cNvSpPr/>
          <p:nvPr/>
        </p:nvSpPr>
        <p:spPr>
          <a:xfrm>
            <a:off x="2881175" y="1787300"/>
            <a:ext cx="1101600" cy="1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Co-founder - CTO</a:t>
            </a:r>
            <a:endParaRPr b="1" i="0" sz="75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9" name="Google Shape;539;p28"/>
          <p:cNvSpPr/>
          <p:nvPr/>
        </p:nvSpPr>
        <p:spPr>
          <a:xfrm>
            <a:off x="2729774" y="411082"/>
            <a:ext cx="41946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</a:t>
            </a:r>
            <a:r>
              <a:rPr i="0" lang="en-US" sz="9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reparado con más de </a:t>
            </a:r>
            <a:r>
              <a:rPr i="0" lang="en-US" sz="900" u="none" cap="none" strike="noStrike">
                <a:solidFill>
                  <a:srgbClr val="1EF5F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60 años de experiencia</a:t>
            </a:r>
            <a:r>
              <a:rPr i="0" lang="en-US" sz="9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en</a:t>
            </a:r>
            <a:r>
              <a:rPr lang="en-US" sz="9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el sector</a:t>
            </a:r>
            <a:r>
              <a:rPr i="0" lang="en-US" sz="9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.</a:t>
            </a:r>
            <a:endParaRPr i="0" sz="900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540" name="Google Shape;540;p28"/>
          <p:cNvGrpSpPr/>
          <p:nvPr/>
        </p:nvGrpSpPr>
        <p:grpSpPr>
          <a:xfrm>
            <a:off x="859133" y="825257"/>
            <a:ext cx="755526" cy="755527"/>
            <a:chOff x="882233" y="803370"/>
            <a:chExt cx="755526" cy="755527"/>
          </a:xfrm>
        </p:grpSpPr>
        <p:pic>
          <p:nvPicPr>
            <p:cNvPr descr="https://pitch-assets-ccb95893-de3f-4266-973c-20049231b248.s3.eu-west-1.amazonaws.com/43b077f4-777f-44d0-b614-e97c0dc2f9b6?pitch-bytes=786927&amp;pitch-content-type=image%2Fpng" id="541" name="Google Shape;541;p28"/>
            <p:cNvPicPr preferRelativeResize="0"/>
            <p:nvPr/>
          </p:nvPicPr>
          <p:blipFill rotWithShape="1">
            <a:blip r:embed="rId4">
              <a:alphaModFix/>
            </a:blip>
            <a:srcRect b="7059" l="0" r="0" t="0"/>
            <a:stretch/>
          </p:blipFill>
          <p:spPr>
            <a:xfrm>
              <a:off x="882233" y="803370"/>
              <a:ext cx="755526" cy="7555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external-media.api.pitch.com/provider/icons8/fluent-systems-regular/linkedin.svg" id="542" name="Google Shape;542;p28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77422" y="1352393"/>
              <a:ext cx="141975" cy="1419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3" name="Google Shape;543;p28"/>
          <p:cNvSpPr/>
          <p:nvPr/>
        </p:nvSpPr>
        <p:spPr>
          <a:xfrm>
            <a:off x="1743325" y="3702649"/>
            <a:ext cx="414900" cy="312600"/>
          </a:xfrm>
          <a:prstGeom prst="roundRect">
            <a:avLst>
              <a:gd fmla="val 11250" name="adj"/>
            </a:avLst>
          </a:prstGeom>
          <a:solidFill>
            <a:srgbClr val="FFFFFF"/>
          </a:solidFill>
          <a:ln cap="flat" cmpd="sng" w="21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28"/>
          <p:cNvSpPr/>
          <p:nvPr/>
        </p:nvSpPr>
        <p:spPr>
          <a:xfrm>
            <a:off x="4224288" y="3702661"/>
            <a:ext cx="414900" cy="312600"/>
          </a:xfrm>
          <a:prstGeom prst="roundRect">
            <a:avLst>
              <a:gd fmla="val 11250" name="adj"/>
            </a:avLst>
          </a:prstGeom>
          <a:solidFill>
            <a:srgbClr val="FFFFFF"/>
          </a:solidFill>
          <a:ln cap="flat" cmpd="sng" w="21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28"/>
          <p:cNvSpPr/>
          <p:nvPr/>
        </p:nvSpPr>
        <p:spPr>
          <a:xfrm>
            <a:off x="3432875" y="3702649"/>
            <a:ext cx="414900" cy="312600"/>
          </a:xfrm>
          <a:prstGeom prst="roundRect">
            <a:avLst>
              <a:gd fmla="val 11250" name="adj"/>
            </a:avLst>
          </a:prstGeom>
          <a:solidFill>
            <a:srgbClr val="FFFFFF"/>
          </a:solidFill>
          <a:ln cap="flat" cmpd="sng" w="21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28"/>
          <p:cNvSpPr/>
          <p:nvPr/>
        </p:nvSpPr>
        <p:spPr>
          <a:xfrm>
            <a:off x="2588100" y="3702649"/>
            <a:ext cx="414900" cy="312600"/>
          </a:xfrm>
          <a:prstGeom prst="roundRect">
            <a:avLst>
              <a:gd fmla="val 11250" name="adj"/>
            </a:avLst>
          </a:prstGeom>
          <a:solidFill>
            <a:srgbClr val="FFFFFF"/>
          </a:solidFill>
          <a:ln cap="flat" cmpd="sng" w="21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28"/>
          <p:cNvSpPr/>
          <p:nvPr/>
        </p:nvSpPr>
        <p:spPr>
          <a:xfrm>
            <a:off x="1191552" y="3465278"/>
            <a:ext cx="3764400" cy="762900"/>
          </a:xfrm>
          <a:prstGeom prst="roundRect">
            <a:avLst>
              <a:gd fmla="val 4500" name="adj"/>
            </a:avLst>
          </a:prstGeom>
          <a:solidFill>
            <a:srgbClr val="E5E7F0">
              <a:alpha val="0"/>
            </a:srgbClr>
          </a:solidFill>
          <a:ln cap="flat" cmpd="sng" w="9525">
            <a:solidFill>
              <a:srgbClr val="FFFFFF">
                <a:alpha val="2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9225" lIns="152325" spcFirstLastPara="1" rIns="152325" wrap="square" tIns="349225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050" u="none" cap="none" strike="noStrike">
              <a:solidFill>
                <a:srgbClr val="2424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548" name="Google Shape;548;p28"/>
          <p:cNvGrpSpPr/>
          <p:nvPr/>
        </p:nvGrpSpPr>
        <p:grpSpPr>
          <a:xfrm>
            <a:off x="1466168" y="3596306"/>
            <a:ext cx="595932" cy="525292"/>
            <a:chOff x="8187628" y="2855553"/>
            <a:chExt cx="318646" cy="203247"/>
          </a:xfrm>
        </p:grpSpPr>
        <p:sp>
          <p:nvSpPr>
            <p:cNvPr id="549" name="Google Shape;549;p28"/>
            <p:cNvSpPr/>
            <p:nvPr/>
          </p:nvSpPr>
          <p:spPr>
            <a:xfrm>
              <a:off x="8202650" y="2872500"/>
              <a:ext cx="288600" cy="186300"/>
            </a:xfrm>
            <a:prstGeom prst="roundRect">
              <a:avLst>
                <a:gd fmla="val 11250" name="adj"/>
              </a:avLst>
            </a:prstGeom>
            <a:solidFill>
              <a:srgbClr val="FFFFFF"/>
            </a:solidFill>
            <a:ln cap="flat" cmpd="sng" w="211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https://pitch-assets-ccb95893-de3f-4266-973c-20049231b248.s3.eu-west-1.amazonaws.com/d98c24fb-17de-4be7-8b04-ae46ea6b2898?pitch-bytes=17988&amp;pitch-content-type=image%2Fpng" id="550" name="Google Shape;550;p28"/>
            <p:cNvPicPr preferRelativeResize="0"/>
            <p:nvPr/>
          </p:nvPicPr>
          <p:blipFill rotWithShape="1">
            <a:blip r:embed="rId7">
              <a:alphaModFix/>
            </a:blip>
            <a:srcRect b="39357" l="19818" r="19812" t="0"/>
            <a:stretch/>
          </p:blipFill>
          <p:spPr>
            <a:xfrm>
              <a:off x="8187628" y="2855553"/>
              <a:ext cx="318646" cy="186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https://pitch-assets-ccb95893-de3f-4266-973c-20049231b248.s3.eu-west-1.amazonaws.com/f6ca0eac-7fa1-4325-a57d-938893397e70?pitch-bytes=7879&amp;pitch-content-type=image%2Fpng" id="551" name="Google Shape;551;p28"/>
          <p:cNvPicPr preferRelativeResize="0"/>
          <p:nvPr/>
        </p:nvPicPr>
        <p:blipFill rotWithShape="1">
          <a:blip r:embed="rId8">
            <a:alphaModFix/>
          </a:blip>
          <a:srcRect b="4947" l="4938" r="4947" t="4938"/>
          <a:stretch/>
        </p:blipFill>
        <p:spPr>
          <a:xfrm>
            <a:off x="1748056" y="4247649"/>
            <a:ext cx="414900" cy="348081"/>
          </a:xfrm>
          <a:prstGeom prst="rect">
            <a:avLst/>
          </a:prstGeom>
          <a:noFill/>
          <a:ln>
            <a:noFill/>
          </a:ln>
          <a:effectLst>
            <a:outerShdw blurRad="406400" rotWithShape="0" algn="bl" dir="5400000" dist="50800">
              <a:srgbClr val="000000">
                <a:alpha val="20000"/>
              </a:srgbClr>
            </a:outerShdw>
          </a:effectLst>
        </p:spPr>
      </p:pic>
      <p:pic>
        <p:nvPicPr>
          <p:cNvPr descr="https://pitch-assets-ccb95893-de3f-4266-973c-20049231b248.s3.eu-west-1.amazonaws.com/62c91146-0b65-4391-a88d-e63bc472fcc7?pitch-bytes=51284&amp;pitch-content-type=image%2Fpng" id="552" name="Google Shape;552;p28"/>
          <p:cNvPicPr preferRelativeResize="0"/>
          <p:nvPr/>
        </p:nvPicPr>
        <p:blipFill rotWithShape="1">
          <a:blip r:embed="rId9">
            <a:alphaModFix/>
          </a:blip>
          <a:srcRect b="0" l="0" r="89318" t="0"/>
          <a:stretch/>
        </p:blipFill>
        <p:spPr>
          <a:xfrm>
            <a:off x="2876543" y="4247647"/>
            <a:ext cx="414900" cy="356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itch-assets-ccb95893-de3f-4266-973c-20049231b248.s3.eu-west-1.amazonaws.com/5d624425-6bcc-46d7-adfa-5a9a2d1adf8f?pitch-bytes=117252&amp;pitch-content-type=image%2Fpng" id="553" name="Google Shape;553;p28"/>
          <p:cNvPicPr preferRelativeResize="0"/>
          <p:nvPr/>
        </p:nvPicPr>
        <p:blipFill rotWithShape="1">
          <a:blip r:embed="rId10">
            <a:alphaModFix/>
          </a:blip>
          <a:srcRect b="8970" l="17190" r="76592" t="47142"/>
          <a:stretch/>
        </p:blipFill>
        <p:spPr>
          <a:xfrm>
            <a:off x="4005046" y="4306386"/>
            <a:ext cx="333901" cy="306735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28"/>
          <p:cNvSpPr/>
          <p:nvPr/>
        </p:nvSpPr>
        <p:spPr>
          <a:xfrm>
            <a:off x="1232807" y="3326713"/>
            <a:ext cx="36819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24242C"/>
                </a:solidFill>
                <a:latin typeface="Poppins"/>
                <a:ea typeface="Poppins"/>
                <a:cs typeface="Poppins"/>
                <a:sym typeface="Poppins"/>
              </a:rPr>
              <a:t>Nuestros colaboradores son clave para nuestro éxito.</a:t>
            </a:r>
            <a:endParaRPr b="0" i="0" sz="1100" u="none" cap="none" strike="noStrike">
              <a:solidFill>
                <a:srgbClr val="24242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28"/>
          <p:cNvSpPr/>
          <p:nvPr/>
        </p:nvSpPr>
        <p:spPr>
          <a:xfrm>
            <a:off x="7472650" y="361600"/>
            <a:ext cx="15606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Nuestros </a:t>
            </a:r>
            <a:endParaRPr sz="900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Asesores e inversores </a:t>
            </a:r>
            <a:endParaRPr sz="9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56" name="Google Shape;556;p28"/>
          <p:cNvSpPr/>
          <p:nvPr/>
        </p:nvSpPr>
        <p:spPr>
          <a:xfrm>
            <a:off x="147975" y="312550"/>
            <a:ext cx="2505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FFFF"/>
                </a:solidFill>
                <a:latin typeface="Poppins Black"/>
                <a:ea typeface="Poppins Black"/>
                <a:cs typeface="Poppins Black"/>
                <a:sym typeface="Poppins Black"/>
              </a:rPr>
              <a:t>NUESTRO EQUIPO</a:t>
            </a:r>
            <a:endParaRPr i="0" sz="2200" u="none" cap="none" strike="noStrike">
              <a:solidFill>
                <a:srgbClr val="00FFFF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57" name="Google Shape;557;p28"/>
          <p:cNvSpPr/>
          <p:nvPr/>
        </p:nvSpPr>
        <p:spPr>
          <a:xfrm>
            <a:off x="4600775" y="575375"/>
            <a:ext cx="2597100" cy="2082300"/>
          </a:xfrm>
          <a:prstGeom prst="rect">
            <a:avLst/>
          </a:prstGeom>
          <a:solidFill>
            <a:srgbClr val="191919"/>
          </a:solidFill>
          <a:ln cap="flat" cmpd="sng" w="9525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28"/>
          <p:cNvSpPr/>
          <p:nvPr/>
        </p:nvSpPr>
        <p:spPr>
          <a:xfrm>
            <a:off x="393401" y="701097"/>
            <a:ext cx="4532700" cy="1870200"/>
          </a:xfrm>
          <a:prstGeom prst="roundRect">
            <a:avLst>
              <a:gd fmla="val 4500" name="adj"/>
            </a:avLst>
          </a:prstGeom>
          <a:solidFill>
            <a:srgbClr val="E5E7F0">
              <a:alpha val="0"/>
            </a:srgbClr>
          </a:solidFill>
          <a:ln cap="flat" cmpd="sng" w="9525">
            <a:solidFill>
              <a:srgbClr val="FFFFFF">
                <a:alpha val="2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9225" lIns="152325" spcFirstLastPara="1" rIns="152325" wrap="square" tIns="349225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05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9" name="Google Shape;559;p28"/>
          <p:cNvSpPr/>
          <p:nvPr/>
        </p:nvSpPr>
        <p:spPr>
          <a:xfrm>
            <a:off x="5313650" y="701100"/>
            <a:ext cx="13971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Nuestros </a:t>
            </a:r>
            <a:r>
              <a:rPr i="0" lang="en-US" sz="9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i="0" lang="en-US" sz="900" u="none" cap="none" strike="noStrike">
                <a:solidFill>
                  <a:srgbClr val="1EF5F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Asesores</a:t>
            </a:r>
            <a:endParaRPr i="0" sz="900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60" name="Google Shape;560;p28"/>
          <p:cNvSpPr/>
          <p:nvPr/>
        </p:nvSpPr>
        <p:spPr>
          <a:xfrm>
            <a:off x="5289225" y="700750"/>
            <a:ext cx="1323300" cy="1904100"/>
          </a:xfrm>
          <a:prstGeom prst="roundRect">
            <a:avLst>
              <a:gd fmla="val 4500" name="adj"/>
            </a:avLst>
          </a:prstGeom>
          <a:solidFill>
            <a:srgbClr val="E5E7F0">
              <a:alpha val="0"/>
            </a:srgbClr>
          </a:solidFill>
          <a:ln cap="flat" cmpd="sng" w="9525">
            <a:solidFill>
              <a:srgbClr val="FFFFFF">
                <a:alpha val="2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9225" lIns="152325" spcFirstLastPara="1" rIns="152325" wrap="square" tIns="349225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28"/>
          <p:cNvSpPr/>
          <p:nvPr/>
        </p:nvSpPr>
        <p:spPr>
          <a:xfrm>
            <a:off x="5368239" y="888290"/>
            <a:ext cx="1165200" cy="1633200"/>
          </a:xfrm>
          <a:prstGeom prst="roundRect">
            <a:avLst>
              <a:gd fmla="val 7650" name="adj"/>
            </a:avLst>
          </a:prstGeom>
          <a:solidFill>
            <a:srgbClr val="FFFFFF"/>
          </a:solidFill>
          <a:ln>
            <a:noFill/>
          </a:ln>
          <a:effectLst>
            <a:outerShdw blurRad="254000" rotWithShape="0" algn="bl" dir="5400000" dist="25400">
              <a:srgbClr val="000000">
                <a:alpha val="9803"/>
              </a:srgbClr>
            </a:outerShdw>
          </a:effectLst>
        </p:spPr>
        <p:txBody>
          <a:bodyPr anchorCtr="0" anchor="b" bIns="297975" lIns="97875" spcFirstLastPara="1" rIns="97875" wrap="square" tIns="297975">
            <a:noAutofit/>
          </a:bodyPr>
          <a:lstStyle/>
          <a:p>
            <a:pPr indent="0" lvl="0" marL="0" marR="0" rtl="0" algn="l">
              <a:lnSpc>
                <a:spcPct val="1218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pitch-assets-ccb95893-de3f-4266-973c-20049231b248.s3.eu-west-1.amazonaws.com/46a2782f-9b75-4e9b-94b2-cafb950acb4d?pitch-bytes=1658992&amp;pitch-content-type=image%2Fjpeg" id="562" name="Google Shape;562;p28"/>
          <p:cNvPicPr preferRelativeResize="0"/>
          <p:nvPr/>
        </p:nvPicPr>
        <p:blipFill rotWithShape="1">
          <a:blip r:embed="rId11">
            <a:alphaModFix/>
          </a:blip>
          <a:srcRect b="18130" l="0" r="15958" t="19696"/>
          <a:stretch/>
        </p:blipFill>
        <p:spPr>
          <a:xfrm>
            <a:off x="5424129" y="944291"/>
            <a:ext cx="1053391" cy="1016738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28"/>
          <p:cNvSpPr/>
          <p:nvPr/>
        </p:nvSpPr>
        <p:spPr>
          <a:xfrm>
            <a:off x="5424106" y="1981791"/>
            <a:ext cx="1053600" cy="1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4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000" u="none" cap="none" strike="noStrike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Patx</a:t>
            </a:r>
            <a:r>
              <a:rPr lang="en-US" sz="10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</a:t>
            </a:r>
            <a:r>
              <a:rPr i="0" lang="en-US" sz="1000" u="none" cap="none" strike="noStrike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Usobiaga</a:t>
            </a:r>
            <a:endParaRPr i="0" sz="950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descr="https://external-media.api.pitch.com/provider/icons8/fluent-systems-regular/wikipedia.svg" id="564" name="Google Shape;564;p28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817644" y="2344162"/>
            <a:ext cx="93868" cy="91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xternal-media.api.pitch.com/provider/icons8/fluent/domain.svg" id="565" name="Google Shape;565;p28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962268" y="2344162"/>
            <a:ext cx="93868" cy="9185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28"/>
          <p:cNvSpPr txBox="1"/>
          <p:nvPr/>
        </p:nvSpPr>
        <p:spPr>
          <a:xfrm>
            <a:off x="5424104" y="2056673"/>
            <a:ext cx="1053600" cy="3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18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24242C"/>
                </a:solidFill>
                <a:latin typeface="Poppins"/>
                <a:ea typeface="Poppins"/>
                <a:cs typeface="Poppins"/>
                <a:sym typeface="Poppins"/>
              </a:rPr>
              <a:t>Campeón del mundo y CEO de PUC series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7" name="Google Shape;567;p28"/>
          <p:cNvSpPr/>
          <p:nvPr/>
        </p:nvSpPr>
        <p:spPr>
          <a:xfrm>
            <a:off x="7299175" y="698325"/>
            <a:ext cx="1773600" cy="4009200"/>
          </a:xfrm>
          <a:prstGeom prst="roundRect">
            <a:avLst>
              <a:gd fmla="val 4500" name="adj"/>
            </a:avLst>
          </a:prstGeom>
          <a:solidFill>
            <a:srgbClr val="E5E7F0">
              <a:alpha val="0"/>
            </a:srgbClr>
          </a:solidFill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9225" lIns="152325" spcFirstLastPara="1" rIns="152325" wrap="square" tIns="349225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28"/>
          <p:cNvSpPr/>
          <p:nvPr/>
        </p:nvSpPr>
        <p:spPr>
          <a:xfrm>
            <a:off x="7847325" y="804000"/>
            <a:ext cx="11277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Eva Martín</a:t>
            </a:r>
            <a:endParaRPr sz="800">
              <a:solidFill>
                <a:srgbClr val="2424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</a:t>
            </a:r>
            <a:r>
              <a:rPr lang="en-US" sz="7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ounder </a:t>
            </a:r>
            <a:r>
              <a:rPr b="1" lang="en-US" sz="700">
                <a:solidFill>
                  <a:srgbClr val="24242C"/>
                </a:solidFill>
                <a:latin typeface="Poppins"/>
                <a:ea typeface="Poppins"/>
                <a:cs typeface="Poppins"/>
                <a:sym typeface="Poppins"/>
              </a:rPr>
              <a:t>TIENDEO</a:t>
            </a:r>
            <a:endParaRPr i="1" sz="950" u="none" cap="none" strike="noStrike">
              <a:solidFill>
                <a:srgbClr val="2424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69" name="Google Shape;569;p28"/>
          <p:cNvSpPr/>
          <p:nvPr/>
        </p:nvSpPr>
        <p:spPr>
          <a:xfrm>
            <a:off x="7866975" y="1246400"/>
            <a:ext cx="11277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Santiago Ripolles</a:t>
            </a:r>
            <a:endParaRPr sz="800">
              <a:solidFill>
                <a:srgbClr val="2424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</a:t>
            </a:r>
            <a:r>
              <a:rPr i="1" lang="en-US" sz="7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ounder </a:t>
            </a:r>
            <a:r>
              <a:rPr b="1" lang="en-US" sz="700">
                <a:solidFill>
                  <a:srgbClr val="24242C"/>
                </a:solidFill>
                <a:latin typeface="Poppins"/>
                <a:ea typeface="Poppins"/>
                <a:cs typeface="Poppins"/>
                <a:sym typeface="Poppins"/>
              </a:rPr>
              <a:t>JEANSTRACK</a:t>
            </a:r>
            <a:endParaRPr b="1" sz="950" u="none" cap="none" strike="noStrike">
              <a:solidFill>
                <a:srgbClr val="24242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0" name="Google Shape;570;p28"/>
          <p:cNvSpPr/>
          <p:nvPr/>
        </p:nvSpPr>
        <p:spPr>
          <a:xfrm>
            <a:off x="7866975" y="1679750"/>
            <a:ext cx="11277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Maria Martín</a:t>
            </a:r>
            <a:endParaRPr sz="800">
              <a:solidFill>
                <a:srgbClr val="2424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</a:t>
            </a:r>
            <a:r>
              <a:rPr lang="en-US" sz="7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ounder </a:t>
            </a:r>
            <a:r>
              <a:rPr b="1" lang="en-US" sz="700">
                <a:solidFill>
                  <a:srgbClr val="24242C"/>
                </a:solidFill>
                <a:latin typeface="Poppins"/>
                <a:ea typeface="Poppins"/>
                <a:cs typeface="Poppins"/>
                <a:sym typeface="Poppins"/>
              </a:rPr>
              <a:t>TIENDEO</a:t>
            </a:r>
            <a:endParaRPr b="1" sz="950" u="none" cap="none" strike="noStrike">
              <a:solidFill>
                <a:srgbClr val="24242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1" name="Google Shape;571;p28"/>
          <p:cNvSpPr/>
          <p:nvPr/>
        </p:nvSpPr>
        <p:spPr>
          <a:xfrm>
            <a:off x="7893075" y="2187596"/>
            <a:ext cx="1101600" cy="1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endParaRPr i="1" sz="950" u="none" cap="none" strike="noStrike">
              <a:solidFill>
                <a:srgbClr val="2424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72" name="Google Shape;572;p28"/>
          <p:cNvSpPr/>
          <p:nvPr/>
        </p:nvSpPr>
        <p:spPr>
          <a:xfrm>
            <a:off x="7873425" y="2535975"/>
            <a:ext cx="11277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Pedro Fernandes</a:t>
            </a:r>
            <a:endParaRPr sz="800">
              <a:solidFill>
                <a:srgbClr val="2424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Co-</a:t>
            </a:r>
            <a:r>
              <a:rPr i="1" lang="en-US" sz="7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Founder </a:t>
            </a:r>
            <a:r>
              <a:rPr b="1" i="1" lang="en-US" sz="700">
                <a:solidFill>
                  <a:srgbClr val="24242C"/>
                </a:solidFill>
                <a:latin typeface="Poppins"/>
                <a:ea typeface="Poppins"/>
                <a:cs typeface="Poppins"/>
                <a:sym typeface="Poppins"/>
              </a:rPr>
              <a:t>Horizm</a:t>
            </a:r>
            <a:endParaRPr b="1" i="1" sz="950" u="none" cap="none" strike="noStrike">
              <a:solidFill>
                <a:srgbClr val="24242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73" name="Google Shape;573;p2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451750" y="795638"/>
            <a:ext cx="333900" cy="3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2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451750" y="1664313"/>
            <a:ext cx="333900" cy="3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2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451738" y="1229663"/>
            <a:ext cx="333900" cy="3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28"/>
          <p:cNvSpPr/>
          <p:nvPr/>
        </p:nvSpPr>
        <p:spPr>
          <a:xfrm>
            <a:off x="7860575" y="2115200"/>
            <a:ext cx="11277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Javier Llorente</a:t>
            </a:r>
            <a:endParaRPr sz="800">
              <a:solidFill>
                <a:srgbClr val="2424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</a:t>
            </a:r>
            <a:r>
              <a:rPr i="1" lang="en-US" sz="7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ounder </a:t>
            </a:r>
            <a:r>
              <a:rPr b="1" i="1" lang="en-US" sz="700">
                <a:solidFill>
                  <a:srgbClr val="24242C"/>
                </a:solidFill>
                <a:latin typeface="Poppins"/>
                <a:ea typeface="Poppins"/>
                <a:cs typeface="Poppins"/>
                <a:sym typeface="Poppins"/>
              </a:rPr>
              <a:t>VALDERADUEY</a:t>
            </a:r>
            <a:endParaRPr b="1" i="1" sz="950" u="none" cap="none" strike="noStrike">
              <a:solidFill>
                <a:srgbClr val="24242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7" name="Google Shape;577;p28"/>
          <p:cNvSpPr/>
          <p:nvPr/>
        </p:nvSpPr>
        <p:spPr>
          <a:xfrm>
            <a:off x="7852725" y="2989325"/>
            <a:ext cx="11652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Jonathan Lemberger</a:t>
            </a:r>
            <a:endParaRPr sz="800">
              <a:solidFill>
                <a:srgbClr val="2424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</a:t>
            </a:r>
            <a:r>
              <a:rPr lang="en-US" sz="7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ounder </a:t>
            </a:r>
            <a:r>
              <a:rPr b="1" lang="en-US" sz="700">
                <a:solidFill>
                  <a:srgbClr val="24242C"/>
                </a:solidFill>
                <a:latin typeface="Poppins"/>
                <a:ea typeface="Poppins"/>
                <a:cs typeface="Poppins"/>
                <a:sym typeface="Poppins"/>
              </a:rPr>
              <a:t>TIENDEO</a:t>
            </a:r>
            <a:endParaRPr i="1" sz="950" u="none" cap="none" strike="noStrike">
              <a:solidFill>
                <a:srgbClr val="2424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578" name="Google Shape;578;p2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451738" y="2992813"/>
            <a:ext cx="333900" cy="3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472650" y="3919525"/>
            <a:ext cx="333900" cy="3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2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451750" y="2109488"/>
            <a:ext cx="333900" cy="3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28"/>
          <p:cNvPicPr preferRelativeResize="0"/>
          <p:nvPr/>
        </p:nvPicPr>
        <p:blipFill rotWithShape="1">
          <a:blip r:embed="rId22">
            <a:alphaModFix/>
          </a:blip>
          <a:srcRect b="24233" l="9243" r="13470" t="16355"/>
          <a:stretch/>
        </p:blipFill>
        <p:spPr>
          <a:xfrm>
            <a:off x="3050975" y="819879"/>
            <a:ext cx="762002" cy="78107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s://external-media.api.pitch.com/provider/icons8/fluent-systems-regular/linkedin.svg" id="582" name="Google Shape;582;p28">
            <a:hlinkClick r:id="rId23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83597" y="860993"/>
            <a:ext cx="141975" cy="141962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28"/>
          <p:cNvSpPr/>
          <p:nvPr/>
        </p:nvSpPr>
        <p:spPr>
          <a:xfrm rot="-5400000">
            <a:off x="4362375" y="1130464"/>
            <a:ext cx="9294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Cap table </a:t>
            </a:r>
            <a:r>
              <a:rPr i="0" lang="en-US" sz="9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900">
                <a:solidFill>
                  <a:srgbClr val="1EF5F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85%</a:t>
            </a:r>
            <a:endParaRPr i="0" sz="900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84" name="Google Shape;584;p28"/>
          <p:cNvSpPr/>
          <p:nvPr/>
        </p:nvSpPr>
        <p:spPr>
          <a:xfrm>
            <a:off x="7788250" y="4385264"/>
            <a:ext cx="9294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Cap table </a:t>
            </a:r>
            <a:r>
              <a:rPr i="0" lang="en-US" sz="9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</a:t>
            </a:r>
            <a:r>
              <a:rPr lang="en-US"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5%</a:t>
            </a:r>
            <a:endParaRPr i="0" sz="900" u="none" cap="none" strike="noStrik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85" name="Google Shape;585;p28"/>
          <p:cNvSpPr/>
          <p:nvPr/>
        </p:nvSpPr>
        <p:spPr>
          <a:xfrm>
            <a:off x="7702150" y="4495175"/>
            <a:ext cx="11016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7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al cerrar ronda</a:t>
            </a:r>
            <a:endParaRPr i="1" sz="850" u="none" cap="none" strike="noStrike">
              <a:solidFill>
                <a:srgbClr val="2424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586" name="Google Shape;586;p28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188048" y="3636587"/>
            <a:ext cx="1629598" cy="41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8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408084" y="3637675"/>
            <a:ext cx="1323299" cy="45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8"/>
          <p:cNvPicPr preferRelativeResize="0"/>
          <p:nvPr/>
        </p:nvPicPr>
        <p:blipFill rotWithShape="1">
          <a:blip r:embed="rId26">
            <a:alphaModFix/>
          </a:blip>
          <a:srcRect b="4416" l="0" r="0" t="3374"/>
          <a:stretch/>
        </p:blipFill>
        <p:spPr>
          <a:xfrm>
            <a:off x="7451750" y="2560988"/>
            <a:ext cx="333900" cy="3079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28"/>
          <p:cNvSpPr/>
          <p:nvPr/>
        </p:nvSpPr>
        <p:spPr>
          <a:xfrm>
            <a:off x="7850950" y="3449200"/>
            <a:ext cx="12219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Guillermo Vazquez</a:t>
            </a:r>
            <a:endParaRPr sz="800">
              <a:solidFill>
                <a:srgbClr val="2424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</a:t>
            </a:r>
            <a:r>
              <a:rPr lang="en-US" sz="7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ounder </a:t>
            </a:r>
            <a:r>
              <a:rPr b="1" lang="en-US" sz="700">
                <a:solidFill>
                  <a:srgbClr val="24242C"/>
                </a:solidFill>
                <a:latin typeface="Poppins"/>
                <a:ea typeface="Poppins"/>
                <a:cs typeface="Poppins"/>
                <a:sym typeface="Poppins"/>
              </a:rPr>
              <a:t>SPORTS&amp;SCORES</a:t>
            </a:r>
            <a:endParaRPr i="1" sz="950" u="none" cap="none" strike="noStrike">
              <a:solidFill>
                <a:srgbClr val="2424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90" name="Google Shape;590;p28"/>
          <p:cNvSpPr/>
          <p:nvPr/>
        </p:nvSpPr>
        <p:spPr>
          <a:xfrm>
            <a:off x="7850950" y="3917225"/>
            <a:ext cx="12219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Ronda FFC</a:t>
            </a:r>
            <a:endParaRPr sz="800">
              <a:solidFill>
                <a:srgbClr val="2424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en-US" sz="600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Family, Friend and Climbers</a:t>
            </a:r>
            <a:endParaRPr i="1" sz="750" u="none" cap="none" strike="noStrike">
              <a:solidFill>
                <a:srgbClr val="2424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591" name="Google Shape;591;p28"/>
          <p:cNvPicPr preferRelativeResize="0"/>
          <p:nvPr/>
        </p:nvPicPr>
        <p:blipFill rotWithShape="1">
          <a:blip r:embed="rId27">
            <a:alphaModFix/>
          </a:blip>
          <a:srcRect b="0" l="0" r="77388" t="0"/>
          <a:stretch/>
        </p:blipFill>
        <p:spPr>
          <a:xfrm>
            <a:off x="5052550" y="4231263"/>
            <a:ext cx="414899" cy="4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8"/>
          <p:cNvPicPr preferRelativeResize="0"/>
          <p:nvPr/>
        </p:nvPicPr>
        <p:blipFill rotWithShape="1">
          <a:blip r:embed="rId28">
            <a:alphaModFix/>
          </a:blip>
          <a:srcRect b="25052" l="0" r="0" t="22282"/>
          <a:stretch/>
        </p:blipFill>
        <p:spPr>
          <a:xfrm>
            <a:off x="7472650" y="3466824"/>
            <a:ext cx="333901" cy="312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9"/>
          <p:cNvSpPr/>
          <p:nvPr/>
        </p:nvSpPr>
        <p:spPr>
          <a:xfrm>
            <a:off x="476250" y="775335"/>
            <a:ext cx="914400" cy="1733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 </a:t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29"/>
          <p:cNvSpPr/>
          <p:nvPr/>
        </p:nvSpPr>
        <p:spPr>
          <a:xfrm>
            <a:off x="654375" y="1365425"/>
            <a:ext cx="2246700" cy="12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+376 377 634</a:t>
            </a:r>
            <a:endParaRPr b="1" sz="15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+34 </a:t>
            </a:r>
            <a:r>
              <a:rPr b="1" lang="en-US" sz="1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676 62 03 82</a:t>
            </a:r>
            <a:endParaRPr i="0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marcal</a:t>
            </a:r>
            <a:r>
              <a:rPr b="1" i="0" lang="en-US" sz="1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@lizcore.com</a:t>
            </a:r>
            <a:endParaRPr i="0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sng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https://lizcore.com</a:t>
            </a:r>
            <a:endParaRPr i="0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https://pitch-assets-ccb95893-de3f-4266-973c-20049231b248.s3.eu-west-1.amazonaws.com/62b00786-5235-4e77-b954-e704d8e919f9?pitch-bytes=134379&amp;pitch-content-type=image%2Fpng" id="600" name="Google Shape;600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3900" y="4772356"/>
            <a:ext cx="969262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29"/>
          <p:cNvSpPr/>
          <p:nvPr/>
        </p:nvSpPr>
        <p:spPr>
          <a:xfrm>
            <a:off x="233925" y="3938350"/>
            <a:ext cx="7668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YOU CLIMB WE TRACK YOUR PROGRESS</a:t>
            </a:r>
            <a:endParaRPr b="1" sz="2500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02" name="Google Shape;602;p29"/>
          <p:cNvPicPr preferRelativeResize="0"/>
          <p:nvPr/>
        </p:nvPicPr>
        <p:blipFill rotWithShape="1">
          <a:blip r:embed="rId6">
            <a:alphaModFix/>
          </a:blip>
          <a:srcRect b="9695" l="50963" r="0" t="73225"/>
          <a:stretch/>
        </p:blipFill>
        <p:spPr>
          <a:xfrm>
            <a:off x="184650" y="486950"/>
            <a:ext cx="2522250" cy="878475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29"/>
          <p:cNvSpPr/>
          <p:nvPr/>
        </p:nvSpPr>
        <p:spPr>
          <a:xfrm>
            <a:off x="3433875" y="486950"/>
            <a:ext cx="5291400" cy="3645900"/>
          </a:xfrm>
          <a:prstGeom prst="rect">
            <a:avLst/>
          </a:prstGeom>
          <a:solidFill>
            <a:srgbClr val="FF371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4" name="Google Shape;60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36275" y="681438"/>
            <a:ext cx="4886579" cy="325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0"/>
          <p:cNvSpPr txBox="1"/>
          <p:nvPr>
            <p:ph type="title"/>
          </p:nvPr>
        </p:nvSpPr>
        <p:spPr>
          <a:xfrm>
            <a:off x="311700" y="445025"/>
            <a:ext cx="4326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¿Es necesario digitalizar los rocódromos?</a:t>
            </a:r>
            <a:endParaRPr b="1"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10" name="Google Shape;610;p30"/>
          <p:cNvSpPr txBox="1"/>
          <p:nvPr>
            <p:ph idx="1" type="body"/>
          </p:nvPr>
        </p:nvSpPr>
        <p:spPr>
          <a:xfrm>
            <a:off x="471325" y="3402675"/>
            <a:ext cx="1713000" cy="46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A4FE1"/>
                </a:solidFill>
                <a:latin typeface="Oswald"/>
                <a:ea typeface="Oswald"/>
                <a:cs typeface="Oswald"/>
                <a:sym typeface="Oswald"/>
              </a:rPr>
              <a:t>SEGURIDAD</a:t>
            </a:r>
            <a:endParaRPr b="1" sz="2400">
              <a:solidFill>
                <a:srgbClr val="6A4FE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11" name="Google Shape;611;p30"/>
          <p:cNvSpPr txBox="1"/>
          <p:nvPr/>
        </p:nvSpPr>
        <p:spPr>
          <a:xfrm>
            <a:off x="2141575" y="3462175"/>
            <a:ext cx="675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Crecimiento acelerado de usuarios en rocódromos supera la capacidad de formación técnica y adaptación legislativa</a:t>
            </a:r>
            <a:endParaRPr sz="1200">
              <a:solidFill>
                <a:srgbClr val="19191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https://pitch-assets-ccb95893-de3f-4266-973c-20049231b248.s3.eu-west-1.amazonaws.com/249793fe-e65d-4b64-a312-a0d6dbbe8bd3?pitch-bytes=130769&amp;pitch-content-type=image%2Fjpeg" id="612" name="Google Shape;612;p30"/>
          <p:cNvPicPr preferRelativeResize="0"/>
          <p:nvPr/>
        </p:nvPicPr>
        <p:blipFill rotWithShape="1">
          <a:blip r:embed="rId4">
            <a:alphaModFix/>
          </a:blip>
          <a:srcRect b="12790" l="0" r="0" t="4152"/>
          <a:stretch/>
        </p:blipFill>
        <p:spPr>
          <a:xfrm>
            <a:off x="1365825" y="3847050"/>
            <a:ext cx="623350" cy="1110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itch-assets-ccb95893-de3f-4266-973c-20049231b248.s3.eu-west-1.amazonaws.com/2584c185-4070-4b5a-89c0-a3f00b544542?pitch-bytes=139654&amp;pitch-content-type=image%2Fjpeg" id="613" name="Google Shape;613;p30"/>
          <p:cNvPicPr preferRelativeResize="0"/>
          <p:nvPr/>
        </p:nvPicPr>
        <p:blipFill rotWithShape="1">
          <a:blip r:embed="rId5">
            <a:alphaModFix/>
          </a:blip>
          <a:srcRect b="6708" l="0" r="0" t="2875"/>
          <a:stretch/>
        </p:blipFill>
        <p:spPr>
          <a:xfrm>
            <a:off x="2835425" y="4074250"/>
            <a:ext cx="456151" cy="8844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itch-assets-ccb95893-de3f-4266-973c-20049231b248.s3.eu-west-1.amazonaws.com/0115fd1a-4b07-4a4b-9675-174ed45f92d4?pitch-bytes=159359&amp;pitch-content-type=image%2Fjpeg" id="614" name="Google Shape;614;p30"/>
          <p:cNvPicPr preferRelativeResize="0"/>
          <p:nvPr/>
        </p:nvPicPr>
        <p:blipFill rotWithShape="1">
          <a:blip r:embed="rId6">
            <a:alphaModFix/>
          </a:blip>
          <a:srcRect b="5752" l="0" r="0" t="3511"/>
          <a:stretch/>
        </p:blipFill>
        <p:spPr>
          <a:xfrm>
            <a:off x="3486625" y="4072687"/>
            <a:ext cx="456151" cy="887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itch-assets-ccb95893-de3f-4266-973c-20049231b248.s3.eu-west-1.amazonaws.com/78e4518f-c078-4677-b787-37865b798942?pitch-bytes=152266&amp;pitch-content-type=image%2Fjpeg" id="615" name="Google Shape;615;p30"/>
          <p:cNvPicPr preferRelativeResize="0"/>
          <p:nvPr/>
        </p:nvPicPr>
        <p:blipFill rotWithShape="1">
          <a:blip r:embed="rId7">
            <a:alphaModFix/>
          </a:blip>
          <a:srcRect b="5750" l="0" r="0" t="3833"/>
          <a:stretch/>
        </p:blipFill>
        <p:spPr>
          <a:xfrm>
            <a:off x="2184225" y="4074238"/>
            <a:ext cx="456151" cy="8844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itch-assets-ccb95893-de3f-4266-973c-20049231b248.s3.eu-west-1.amazonaws.com/bada48f8-2d4a-4cf3-b36b-93c8fe11bd9a?pitch-bytes=142131&amp;pitch-content-type=image%2Fjpeg" id="616" name="Google Shape;616;p30"/>
          <p:cNvPicPr preferRelativeResize="0"/>
          <p:nvPr/>
        </p:nvPicPr>
        <p:blipFill rotWithShape="1">
          <a:blip r:embed="rId8">
            <a:alphaModFix/>
          </a:blip>
          <a:srcRect b="12459" l="0" r="0" t="4477"/>
          <a:stretch/>
        </p:blipFill>
        <p:spPr>
          <a:xfrm>
            <a:off x="667874" y="3847054"/>
            <a:ext cx="623350" cy="1110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itch-assets-ccb95893-de3f-4266-973c-20049231b248.s3.eu-west-1.amazonaws.com/011c29fc-aee6-4afb-9b3b-fea88999ea3a?pitch-bytes=159929&amp;pitch-content-type=image%2Fjpeg" id="617" name="Google Shape;617;p30"/>
          <p:cNvPicPr preferRelativeResize="0"/>
          <p:nvPr/>
        </p:nvPicPr>
        <p:blipFill rotWithShape="1">
          <a:blip r:embed="rId9">
            <a:alphaModFix/>
          </a:blip>
          <a:srcRect b="6709" l="0" r="0" t="10863"/>
          <a:stretch/>
        </p:blipFill>
        <p:spPr>
          <a:xfrm>
            <a:off x="4137825" y="4074250"/>
            <a:ext cx="500329" cy="88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62863" y="235154"/>
            <a:ext cx="856715" cy="55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30"/>
          <p:cNvPicPr preferRelativeResize="0"/>
          <p:nvPr/>
        </p:nvPicPr>
        <p:blipFill rotWithShape="1">
          <a:blip r:embed="rId11">
            <a:alphaModFix/>
          </a:blip>
          <a:srcRect b="8423" l="0" r="0" t="7088"/>
          <a:stretch/>
        </p:blipFill>
        <p:spPr>
          <a:xfrm>
            <a:off x="4744475" y="1183675"/>
            <a:ext cx="3944826" cy="221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1325" y="1183687"/>
            <a:ext cx="3944837" cy="221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07200" y="445027"/>
            <a:ext cx="88456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0"/>
          <p:cNvPicPr preferRelativeResize="0"/>
          <p:nvPr/>
        </p:nvPicPr>
        <p:blipFill rotWithShape="1">
          <a:blip r:embed="rId14">
            <a:alphaModFix/>
          </a:blip>
          <a:srcRect b="0" l="52559" r="0" t="0"/>
          <a:stretch/>
        </p:blipFill>
        <p:spPr>
          <a:xfrm>
            <a:off x="7386325" y="3890987"/>
            <a:ext cx="727598" cy="10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981069" y="3890975"/>
            <a:ext cx="2178056" cy="1022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itch-assets-ccb95893-de3f-4266-973c-20049231b248.s3.eu-west-1.amazonaws.com/61e59e05-3035-48e0-a52d-5c10ff94601d?pitch-bytes=9746&amp;pitch-content-type=image%2Fpng" id="624" name="Google Shape;624;p3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893985" y="538548"/>
            <a:ext cx="1073593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itch-assets-ccb95893-de3f-4266-973c-20049231b248.s3.eu-west-1.amazonaws.com/7c8c329a-da85-4dde-9e82-846aec41b71b?pitch-bytes=68741&amp;pitch-content-type=image%2Fpng" id="625" name="Google Shape;625;p30"/>
          <p:cNvPicPr preferRelativeResize="0"/>
          <p:nvPr/>
        </p:nvPicPr>
        <p:blipFill rotWithShape="1">
          <a:blip r:embed="rId17">
            <a:alphaModFix/>
          </a:blip>
          <a:srcRect b="49467" l="0" r="0" t="19289"/>
          <a:stretch/>
        </p:blipFill>
        <p:spPr>
          <a:xfrm>
            <a:off x="6302875" y="806226"/>
            <a:ext cx="828025" cy="194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itch-assets-ccb95893-de3f-4266-973c-20049231b248.s3.eu-west-1.amazonaws.com/7c8c329a-da85-4dde-9e82-846aec41b71b?pitch-bytes=68741&amp;pitch-content-type=image%2Fpng" id="626" name="Google Shape;626;p30"/>
          <p:cNvPicPr preferRelativeResize="0"/>
          <p:nvPr/>
        </p:nvPicPr>
        <p:blipFill rotWithShape="1">
          <a:blip r:embed="rId17">
            <a:alphaModFix/>
          </a:blip>
          <a:srcRect b="13686" l="33145" r="32070" t="51282"/>
          <a:stretch/>
        </p:blipFill>
        <p:spPr>
          <a:xfrm>
            <a:off x="6550900" y="538547"/>
            <a:ext cx="331975" cy="25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1"/>
          <p:cNvSpPr/>
          <p:nvPr/>
        </p:nvSpPr>
        <p:spPr>
          <a:xfrm>
            <a:off x="336875" y="850500"/>
            <a:ext cx="7823400" cy="738900"/>
          </a:xfrm>
          <a:prstGeom prst="rect">
            <a:avLst/>
          </a:prstGeom>
          <a:solidFill>
            <a:srgbClr val="2A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0" y="850500"/>
            <a:ext cx="9144000" cy="4293000"/>
          </a:xfrm>
          <a:prstGeom prst="rect">
            <a:avLst/>
          </a:prstGeom>
          <a:solidFill>
            <a:srgbClr val="23232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31"/>
          <p:cNvSpPr/>
          <p:nvPr/>
        </p:nvSpPr>
        <p:spPr>
          <a:xfrm>
            <a:off x="6541725" y="4137775"/>
            <a:ext cx="2497800" cy="953700"/>
          </a:xfrm>
          <a:prstGeom prst="rect">
            <a:avLst/>
          </a:prstGeom>
          <a:solidFill>
            <a:srgbClr val="85A6F3"/>
          </a:solidFill>
          <a:ln cap="flat" cmpd="sng" w="9525">
            <a:solidFill>
              <a:srgbClr val="85A6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4" name="Google Shape;63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7664" y="2615124"/>
            <a:ext cx="1218250" cy="34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7187" y="1123263"/>
            <a:ext cx="2532226" cy="1427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6" name="Google Shape;636;p31"/>
          <p:cNvGrpSpPr/>
          <p:nvPr/>
        </p:nvGrpSpPr>
        <p:grpSpPr>
          <a:xfrm>
            <a:off x="4147588" y="1148838"/>
            <a:ext cx="1578395" cy="953826"/>
            <a:chOff x="430458" y="918019"/>
            <a:chExt cx="6895565" cy="4166998"/>
          </a:xfrm>
        </p:grpSpPr>
        <p:pic>
          <p:nvPicPr>
            <p:cNvPr descr="https://pitch-assets-ccb95893-de3f-4266-973c-20049231b248.s3.eu-west-1.amazonaws.com/96fd8992-fc73-49cb-8d09-f57201d50bd1?pitch-bytes=97537&amp;pitch-content-type=image%2Fpng" id="637" name="Google Shape;637;p3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30458" y="918019"/>
              <a:ext cx="6895565" cy="4166998"/>
            </a:xfrm>
            <a:prstGeom prst="rect">
              <a:avLst/>
            </a:prstGeom>
            <a:noFill/>
            <a:ln>
              <a:noFill/>
            </a:ln>
            <a:effectLst>
              <a:outerShdw blurRad="406400" rotWithShape="0" algn="bl" dir="5400000" dist="50800">
                <a:srgbClr val="000000">
                  <a:alpha val="29800"/>
                </a:srgbClr>
              </a:outerShdw>
            </a:effectLst>
          </p:spPr>
        </p:pic>
        <p:pic>
          <p:nvPicPr>
            <p:cNvPr descr="https://pitch-assets-ccb95893-de3f-4266-973c-20049231b248.s3.eu-west-1.amazonaws.com/775c1d05-f372-4bb0-a666-04b584fedcb2?pitch-bytes=2151771&amp;pitch-content-type=image%2Fjpeg" id="638" name="Google Shape;638;p31"/>
            <p:cNvPicPr preferRelativeResize="0"/>
            <p:nvPr/>
          </p:nvPicPr>
          <p:blipFill rotWithShape="1">
            <a:blip r:embed="rId7">
              <a:alphaModFix/>
            </a:blip>
            <a:srcRect b="2125" l="209" r="238" t="2116"/>
            <a:stretch/>
          </p:blipFill>
          <p:spPr>
            <a:xfrm>
              <a:off x="1266125" y="1127225"/>
              <a:ext cx="5224176" cy="34209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9" name="Google Shape;639;p31"/>
          <p:cNvSpPr txBox="1"/>
          <p:nvPr>
            <p:ph type="title"/>
          </p:nvPr>
        </p:nvSpPr>
        <p:spPr>
          <a:xfrm>
            <a:off x="292450" y="500500"/>
            <a:ext cx="7734000" cy="44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Competencia en la digitalización de los rocódromos</a:t>
            </a:r>
            <a:endParaRPr b="1" sz="1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40" name="Google Shape;640;p31"/>
          <p:cNvSpPr txBox="1"/>
          <p:nvPr/>
        </p:nvSpPr>
        <p:spPr>
          <a:xfrm>
            <a:off x="6611688" y="4306125"/>
            <a:ext cx="2532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Plafones digitales limita a un solo escalador</a:t>
            </a:r>
            <a:endParaRPr/>
          </a:p>
        </p:txBody>
      </p:sp>
      <p:sp>
        <p:nvSpPr>
          <p:cNvPr id="641" name="Google Shape;641;p31"/>
          <p:cNvSpPr/>
          <p:nvPr/>
        </p:nvSpPr>
        <p:spPr>
          <a:xfrm>
            <a:off x="6767775" y="4005513"/>
            <a:ext cx="908700" cy="300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31"/>
          <p:cNvSpPr txBox="1"/>
          <p:nvPr/>
        </p:nvSpPr>
        <p:spPr>
          <a:xfrm>
            <a:off x="6767775" y="3963363"/>
            <a:ext cx="908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RECUERDA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643" name="Google Shape;643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3817974" y="3397738"/>
            <a:ext cx="1134226" cy="113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31"/>
          <p:cNvPicPr preferRelativeResize="0"/>
          <p:nvPr/>
        </p:nvPicPr>
        <p:blipFill rotWithShape="1">
          <a:blip r:embed="rId9">
            <a:alphaModFix/>
          </a:blip>
          <a:srcRect b="5563" l="4161" r="52080" t="6400"/>
          <a:stretch/>
        </p:blipFill>
        <p:spPr>
          <a:xfrm>
            <a:off x="1715898" y="1017721"/>
            <a:ext cx="1840649" cy="1868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31"/>
          <p:cNvPicPr preferRelativeResize="0"/>
          <p:nvPr/>
        </p:nvPicPr>
        <p:blipFill rotWithShape="1">
          <a:blip r:embed="rId9">
            <a:alphaModFix/>
          </a:blip>
          <a:srcRect b="5563" l="53542" r="2699" t="6400"/>
          <a:stretch/>
        </p:blipFill>
        <p:spPr>
          <a:xfrm>
            <a:off x="1715898" y="2959250"/>
            <a:ext cx="1840652" cy="1868050"/>
          </a:xfrm>
          <a:prstGeom prst="rect">
            <a:avLst/>
          </a:prstGeom>
          <a:noFill/>
          <a:ln cap="flat" cmpd="sng" w="9525">
            <a:solidFill>
              <a:srgbClr val="23232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6" name="Google Shape;646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850499"/>
            <a:ext cx="1231935" cy="429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31"/>
          <p:cNvPicPr preferRelativeResize="0"/>
          <p:nvPr/>
        </p:nvPicPr>
        <p:blipFill rotWithShape="1">
          <a:blip r:embed="rId11">
            <a:alphaModFix/>
          </a:blip>
          <a:srcRect b="30396" l="36276" r="38545" t="37238"/>
          <a:stretch/>
        </p:blipFill>
        <p:spPr>
          <a:xfrm>
            <a:off x="7080425" y="2710913"/>
            <a:ext cx="882375" cy="113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23459" y="3436225"/>
            <a:ext cx="1057275" cy="1057275"/>
          </a:xfrm>
          <a:prstGeom prst="rect">
            <a:avLst/>
          </a:prstGeom>
          <a:solidFill>
            <a:srgbClr val="23232B"/>
          </a:solidFill>
          <a:ln>
            <a:noFill/>
          </a:ln>
        </p:spPr>
      </p:pic>
      <p:sp>
        <p:nvSpPr>
          <p:cNvPr id="649" name="Google Shape;649;p31"/>
          <p:cNvSpPr txBox="1"/>
          <p:nvPr/>
        </p:nvSpPr>
        <p:spPr>
          <a:xfrm>
            <a:off x="3747963" y="4531975"/>
            <a:ext cx="253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SIN MOVIL SIN CABLES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2"/>
          <p:cNvSpPr/>
          <p:nvPr/>
        </p:nvSpPr>
        <p:spPr>
          <a:xfrm>
            <a:off x="7577300" y="4572000"/>
            <a:ext cx="1548900" cy="546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32"/>
          <p:cNvSpPr/>
          <p:nvPr/>
        </p:nvSpPr>
        <p:spPr>
          <a:xfrm>
            <a:off x="261600" y="1459825"/>
            <a:ext cx="31668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El deporte mueve nuestra sociedad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pitch-assets-ccb95893-de3f-4266-973c-20049231b248.s3.eu-west-1.amazonaws.com/9d66aa89-5aed-4926-abdc-e91b2a1ec5e5?pitch-bytes=829283&amp;pitch-content-type=image%2Fpng" id="657" name="Google Shape;657;p32"/>
          <p:cNvPicPr preferRelativeResize="0"/>
          <p:nvPr/>
        </p:nvPicPr>
        <p:blipFill rotWithShape="1">
          <a:blip r:embed="rId4">
            <a:alphaModFix/>
          </a:blip>
          <a:srcRect b="0" l="42132" r="0" t="852"/>
          <a:stretch/>
        </p:blipFill>
        <p:spPr>
          <a:xfrm>
            <a:off x="0" y="0"/>
            <a:ext cx="3021051" cy="5175949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32"/>
          <p:cNvSpPr/>
          <p:nvPr/>
        </p:nvSpPr>
        <p:spPr>
          <a:xfrm>
            <a:off x="3980500" y="3404125"/>
            <a:ext cx="42285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PRÓXIMAS CITAS EN EL CALENDARIO</a:t>
            </a:r>
            <a:endParaRPr i="0" sz="1700" u="none" cap="none" strike="noStrike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659" name="Google Shape;65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9500" y="97575"/>
            <a:ext cx="5570499" cy="325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4137" y="4006627"/>
            <a:ext cx="1481975" cy="44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32"/>
          <p:cNvPicPr preferRelativeResize="0"/>
          <p:nvPr/>
        </p:nvPicPr>
        <p:blipFill rotWithShape="1">
          <a:blip r:embed="rId7">
            <a:alphaModFix/>
          </a:blip>
          <a:srcRect b="26570" l="19455" r="18367" t="32626"/>
          <a:stretch/>
        </p:blipFill>
        <p:spPr>
          <a:xfrm>
            <a:off x="6113200" y="3989400"/>
            <a:ext cx="1429851" cy="46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70149" y="4075446"/>
            <a:ext cx="1429849" cy="29625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32"/>
          <p:cNvSpPr/>
          <p:nvPr/>
        </p:nvSpPr>
        <p:spPr>
          <a:xfrm>
            <a:off x="4578913" y="4572000"/>
            <a:ext cx="1482000" cy="29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9"/>
              </a:rPr>
              <a:t>9 de mayo</a:t>
            </a:r>
            <a:endParaRPr i="1" sz="1000" u="none" cap="none" strike="noStrike">
              <a:solidFill>
                <a:srgbClr val="FA33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64" name="Google Shape;664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14160" y="3950422"/>
            <a:ext cx="1143300" cy="546299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32"/>
          <p:cNvSpPr/>
          <p:nvPr/>
        </p:nvSpPr>
        <p:spPr>
          <a:xfrm>
            <a:off x="3119575" y="4572000"/>
            <a:ext cx="1482000" cy="29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11"/>
              </a:rPr>
              <a:t>8 de mayo</a:t>
            </a:r>
            <a:endParaRPr i="1" sz="1000" u="none" cap="none" strike="noStrike">
              <a:solidFill>
                <a:srgbClr val="FA33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6" name="Google Shape;666;p32"/>
          <p:cNvSpPr/>
          <p:nvPr/>
        </p:nvSpPr>
        <p:spPr>
          <a:xfrm>
            <a:off x="6262913" y="4572000"/>
            <a:ext cx="1482000" cy="29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12"/>
              </a:rPr>
              <a:t>9-10 de mayo</a:t>
            </a:r>
            <a:endParaRPr i="1" sz="1000" u="none" cap="none" strike="noStrike">
              <a:solidFill>
                <a:srgbClr val="FA33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7" name="Google Shape;667;p32"/>
          <p:cNvSpPr/>
          <p:nvPr/>
        </p:nvSpPr>
        <p:spPr>
          <a:xfrm>
            <a:off x="7718838" y="4572000"/>
            <a:ext cx="1482000" cy="29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13"/>
              </a:rPr>
              <a:t>30 de mayo</a:t>
            </a:r>
            <a:endParaRPr i="1" sz="1000" u="none" cap="none" strike="noStrike">
              <a:solidFill>
                <a:srgbClr val="FA33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8" name="Google Shape;668;p32"/>
          <p:cNvSpPr/>
          <p:nvPr/>
        </p:nvSpPr>
        <p:spPr>
          <a:xfrm>
            <a:off x="125950" y="4177850"/>
            <a:ext cx="2779800" cy="8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1EF5FD"/>
                </a:solidFill>
                <a:latin typeface="Poppins Black"/>
                <a:ea typeface="Poppins Black"/>
                <a:cs typeface="Poppins Black"/>
                <a:sym typeface="Poppins Black"/>
              </a:rPr>
              <a:t>en el mes de </a:t>
            </a:r>
            <a:endParaRPr sz="1700">
              <a:solidFill>
                <a:srgbClr val="1EF5FD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1EF5FD"/>
                </a:solidFill>
                <a:latin typeface="Poppins Black"/>
                <a:ea typeface="Poppins Black"/>
                <a:cs typeface="Poppins Black"/>
                <a:sym typeface="Poppins Black"/>
              </a:rPr>
              <a:t>MAYO</a:t>
            </a:r>
            <a:endParaRPr sz="1700">
              <a:solidFill>
                <a:srgbClr val="1EF5FD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669" name="Google Shape;669;p32"/>
          <p:cNvSpPr/>
          <p:nvPr/>
        </p:nvSpPr>
        <p:spPr>
          <a:xfrm>
            <a:off x="261600" y="0"/>
            <a:ext cx="27798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1EF5FD"/>
                </a:solidFill>
                <a:latin typeface="Poppins Black"/>
                <a:ea typeface="Poppins Black"/>
                <a:cs typeface="Poppins Black"/>
                <a:sym typeface="Poppins Black"/>
              </a:rPr>
              <a:t>FINALIZAMOS LA RONDA </a:t>
            </a:r>
            <a:endParaRPr sz="1700">
              <a:solidFill>
                <a:srgbClr val="1EF5FD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180225" y="4739400"/>
            <a:ext cx="3739200" cy="40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85A6F3"/>
                </a:solidFill>
                <a:latin typeface="Oswald"/>
                <a:ea typeface="Oswald"/>
                <a:cs typeface="Oswald"/>
                <a:sym typeface="Oswald"/>
              </a:rPr>
              <a:t>La  primera medalla de </a:t>
            </a:r>
            <a:r>
              <a:rPr b="1" lang="en-US" sz="1100">
                <a:solidFill>
                  <a:srgbClr val="85A6F3"/>
                </a:solidFill>
                <a:latin typeface="Oswald"/>
                <a:ea typeface="Oswald"/>
                <a:cs typeface="Oswald"/>
                <a:sym typeface="Oswald"/>
              </a:rPr>
              <a:t>oro olímpica</a:t>
            </a:r>
            <a:r>
              <a:rPr lang="en-US" sz="1100">
                <a:solidFill>
                  <a:srgbClr val="85A6F3"/>
                </a:solidFill>
                <a:latin typeface="Oswald"/>
                <a:ea typeface="Oswald"/>
                <a:cs typeface="Oswald"/>
                <a:sym typeface="Oswald"/>
              </a:rPr>
              <a:t> está en manos de:</a:t>
            </a:r>
            <a:endParaRPr>
              <a:solidFill>
                <a:srgbClr val="85A6F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" name="Google Shape;81;p17"/>
          <p:cNvSpPr txBox="1"/>
          <p:nvPr>
            <p:ph type="title"/>
          </p:nvPr>
        </p:nvSpPr>
        <p:spPr>
          <a:xfrm>
            <a:off x="91675" y="204375"/>
            <a:ext cx="5267700" cy="30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990"/>
              <a:buNone/>
            </a:pPr>
            <a:r>
              <a:rPr b="1" lang="en-US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La escalada, uno de los deportes con más crecimiento.</a:t>
            </a:r>
            <a:endParaRPr b="1"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 rotWithShape="1">
          <a:blip r:embed="rId4">
            <a:alphaModFix/>
          </a:blip>
          <a:srcRect b="0" l="5644" r="9989" t="0"/>
          <a:stretch/>
        </p:blipFill>
        <p:spPr>
          <a:xfrm>
            <a:off x="1167475" y="1071784"/>
            <a:ext cx="4499323" cy="299994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3139975" y="4733700"/>
            <a:ext cx="1293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US" sz="1500">
                <a:solidFill>
                  <a:srgbClr val="6A4FE1"/>
                </a:solidFill>
                <a:latin typeface="Oswald"/>
                <a:ea typeface="Oswald"/>
                <a:cs typeface="Oswald"/>
                <a:sym typeface="Oswald"/>
              </a:rPr>
              <a:t>Alberto Ginés</a:t>
            </a:r>
            <a:endParaRPr b="1" sz="1100">
              <a:solidFill>
                <a:srgbClr val="6A4FE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258175" y="23910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US" sz="3600">
                <a:solidFill>
                  <a:srgbClr val="85A6F3"/>
                </a:solidFill>
                <a:latin typeface="Oswald"/>
                <a:ea typeface="Oswald"/>
                <a:cs typeface="Oswald"/>
                <a:sym typeface="Oswald"/>
              </a:rPr>
              <a:t>LA ESCALADA INDOOR</a:t>
            </a:r>
            <a:endParaRPr b="1" sz="3600">
              <a:solidFill>
                <a:srgbClr val="85A6F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9950" y="1297650"/>
            <a:ext cx="4928051" cy="34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175" y="1297650"/>
            <a:ext cx="2624625" cy="349952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>
            <p:ph type="title"/>
          </p:nvPr>
        </p:nvSpPr>
        <p:spPr>
          <a:xfrm>
            <a:off x="5179875" y="4212900"/>
            <a:ext cx="1228200" cy="930600"/>
          </a:xfrm>
          <a:prstGeom prst="rect">
            <a:avLst/>
          </a:prstGeom>
          <a:effectLst>
            <a:outerShdw blurRad="57150" rotWithShape="0" algn="bl" dir="2340000" dist="571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-US" sz="362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2022</a:t>
            </a:r>
            <a:endParaRPr b="1" sz="362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3" name="Google Shape;93;p18"/>
          <p:cNvSpPr txBox="1"/>
          <p:nvPr>
            <p:ph type="title"/>
          </p:nvPr>
        </p:nvSpPr>
        <p:spPr>
          <a:xfrm>
            <a:off x="895050" y="4212900"/>
            <a:ext cx="1228200" cy="930600"/>
          </a:xfrm>
          <a:prstGeom prst="rect">
            <a:avLst/>
          </a:prstGeom>
          <a:effectLst>
            <a:outerShdw blurRad="57150" rotWithShape="0" algn="bl" dir="2340000" dist="571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-US" sz="362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2000</a:t>
            </a:r>
            <a:endParaRPr b="1" sz="362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216425"/>
            <a:ext cx="4290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66">
                <a:solidFill>
                  <a:srgbClr val="6A4FE1"/>
                </a:solidFill>
                <a:latin typeface="Oswald"/>
                <a:ea typeface="Oswald"/>
                <a:cs typeface="Oswald"/>
                <a:sym typeface="Oswald"/>
              </a:rPr>
              <a:t>INNOVACIÓN EN LA ESCALADA</a:t>
            </a:r>
            <a:endParaRPr b="1" sz="3466">
              <a:solidFill>
                <a:srgbClr val="6A4FE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729950" y="625775"/>
            <a:ext cx="4487400" cy="47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rPr>
              <a:t>¿Por qué necesita innovación la escalada?</a:t>
            </a:r>
            <a:endParaRPr>
              <a:solidFill>
                <a:srgbClr val="FFFFFF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 rotWithShape="1">
          <a:blip r:embed="rId4">
            <a:alphaModFix/>
          </a:blip>
          <a:srcRect b="12225" l="1823" r="64275" t="4092"/>
          <a:stretch/>
        </p:blipFill>
        <p:spPr>
          <a:xfrm>
            <a:off x="6352725" y="223355"/>
            <a:ext cx="1135375" cy="140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 rotWithShape="1">
          <a:blip r:embed="rId5">
            <a:alphaModFix/>
          </a:blip>
          <a:srcRect b="6340" l="0" r="0" t="0"/>
          <a:stretch/>
        </p:blipFill>
        <p:spPr>
          <a:xfrm>
            <a:off x="7488100" y="216424"/>
            <a:ext cx="1135377" cy="141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6">
            <a:alphaModFix/>
          </a:blip>
          <a:srcRect b="0" l="47556" r="0" t="0"/>
          <a:stretch/>
        </p:blipFill>
        <p:spPr>
          <a:xfrm>
            <a:off x="5217350" y="1627400"/>
            <a:ext cx="1751025" cy="250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7350" y="216425"/>
            <a:ext cx="1135374" cy="1417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itch-assets-ccb95893-de3f-4266-973c-20049231b248.s3.eu-west-1.amazonaws.com/056d5b63-9e32-4406-ac6d-129497197b4c?pitch-bytes=768104&amp;pitch-content-type=image%2Fjpeg" id="104" name="Google Shape;104;p19"/>
          <p:cNvPicPr preferRelativeResize="0"/>
          <p:nvPr/>
        </p:nvPicPr>
        <p:blipFill rotWithShape="1">
          <a:blip r:embed="rId8">
            <a:alphaModFix/>
          </a:blip>
          <a:srcRect b="7865" l="0" r="0" t="16934"/>
          <a:stretch/>
        </p:blipFill>
        <p:spPr>
          <a:xfrm>
            <a:off x="578400" y="1128825"/>
            <a:ext cx="4023298" cy="282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9">
            <a:alphaModFix/>
          </a:blip>
          <a:srcRect b="8423" l="62947" r="0" t="7088"/>
          <a:stretch/>
        </p:blipFill>
        <p:spPr>
          <a:xfrm>
            <a:off x="6968376" y="1627400"/>
            <a:ext cx="1649475" cy="250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itch-assets-ccb95893-de3f-4266-973c-20049231b248.s3.eu-west-1.amazonaws.com/249793fe-e65d-4b64-a312-a0d6dbbe8bd3?pitch-bytes=130769&amp;pitch-content-type=image%2Fjpeg" id="106" name="Google Shape;106;p19"/>
          <p:cNvPicPr preferRelativeResize="0"/>
          <p:nvPr/>
        </p:nvPicPr>
        <p:blipFill rotWithShape="1">
          <a:blip r:embed="rId10">
            <a:alphaModFix/>
          </a:blip>
          <a:srcRect b="29809" l="0" r="0" t="4153"/>
          <a:stretch/>
        </p:blipFill>
        <p:spPr>
          <a:xfrm>
            <a:off x="8131775" y="333449"/>
            <a:ext cx="913651" cy="12939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itch-assets-ccb95893-de3f-4266-973c-20049231b248.s3.eu-west-1.amazonaws.com/bada48f8-2d4a-4cf3-b36b-93c8fe11bd9a?pitch-bytes=142131&amp;pitch-content-type=image%2Fjpeg" id="107" name="Google Shape;107;p19"/>
          <p:cNvPicPr preferRelativeResize="0"/>
          <p:nvPr/>
        </p:nvPicPr>
        <p:blipFill rotWithShape="1">
          <a:blip r:embed="rId11">
            <a:alphaModFix/>
          </a:blip>
          <a:srcRect b="29480" l="0" r="0" t="4477"/>
          <a:stretch/>
        </p:blipFill>
        <p:spPr>
          <a:xfrm>
            <a:off x="8131775" y="2370424"/>
            <a:ext cx="913651" cy="12939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19"/>
          <p:cNvGrpSpPr/>
          <p:nvPr/>
        </p:nvGrpSpPr>
        <p:grpSpPr>
          <a:xfrm>
            <a:off x="7670175" y="3766640"/>
            <a:ext cx="1198103" cy="1017334"/>
            <a:chOff x="7639100" y="3832953"/>
            <a:chExt cx="1198103" cy="1017334"/>
          </a:xfrm>
        </p:grpSpPr>
        <p:grpSp>
          <p:nvGrpSpPr>
            <p:cNvPr id="109" name="Google Shape;109;p19"/>
            <p:cNvGrpSpPr/>
            <p:nvPr/>
          </p:nvGrpSpPr>
          <p:grpSpPr>
            <a:xfrm>
              <a:off x="7639100" y="3832953"/>
              <a:ext cx="1198103" cy="1017334"/>
              <a:chOff x="9416367" y="2593812"/>
              <a:chExt cx="2145600" cy="2332800"/>
            </a:xfrm>
          </p:grpSpPr>
          <p:sp>
            <p:nvSpPr>
              <p:cNvPr id="110" name="Google Shape;110;p19"/>
              <p:cNvSpPr/>
              <p:nvPr/>
            </p:nvSpPr>
            <p:spPr>
              <a:xfrm rot="-2960395">
                <a:off x="9786287" y="2983704"/>
                <a:ext cx="1522169" cy="155301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700"/>
              </a:p>
            </p:txBody>
          </p:sp>
          <p:sp>
            <p:nvSpPr>
              <p:cNvPr id="111" name="Google Shape;111;p19"/>
              <p:cNvSpPr txBox="1"/>
              <p:nvPr/>
            </p:nvSpPr>
            <p:spPr>
              <a:xfrm>
                <a:off x="9416367" y="3612087"/>
                <a:ext cx="2145600" cy="29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300">
                    <a:solidFill>
                      <a:srgbClr val="6A4FE1"/>
                    </a:solidFill>
                    <a:latin typeface="Oswald"/>
                    <a:ea typeface="Oswald"/>
                    <a:cs typeface="Oswald"/>
                    <a:sym typeface="Oswald"/>
                  </a:rPr>
                  <a:t>SEGURIDAD</a:t>
                </a:r>
                <a:endParaRPr b="1" sz="2000">
                  <a:solidFill>
                    <a:srgbClr val="6A4FE1"/>
                  </a:solidFill>
                  <a:latin typeface="Oswald"/>
                  <a:ea typeface="Oswald"/>
                  <a:cs typeface="Oswald"/>
                  <a:sym typeface="Oswald"/>
                </a:endParaRPr>
              </a:p>
            </p:txBody>
          </p:sp>
        </p:grpSp>
        <p:sp>
          <p:nvSpPr>
            <p:cNvPr id="112" name="Google Shape;112;p19"/>
            <p:cNvSpPr txBox="1"/>
            <p:nvPr/>
          </p:nvSpPr>
          <p:spPr>
            <a:xfrm>
              <a:off x="7884451" y="4131542"/>
              <a:ext cx="707400" cy="8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500">
                  <a:solidFill>
                    <a:srgbClr val="6A4FE1"/>
                  </a:solidFill>
                  <a:latin typeface="Oswald"/>
                  <a:ea typeface="Oswald"/>
                  <a:cs typeface="Oswald"/>
                  <a:sym typeface="Oswald"/>
                </a:rPr>
                <a:t>Licencias</a:t>
              </a:r>
              <a:endParaRPr sz="400"/>
            </a:p>
          </p:txBody>
        </p:sp>
      </p:grpSp>
      <p:grpSp>
        <p:nvGrpSpPr>
          <p:cNvPr id="113" name="Google Shape;113;p19"/>
          <p:cNvGrpSpPr/>
          <p:nvPr/>
        </p:nvGrpSpPr>
        <p:grpSpPr>
          <a:xfrm>
            <a:off x="5449475" y="3766653"/>
            <a:ext cx="1198103" cy="1017334"/>
            <a:chOff x="9416367" y="2593812"/>
            <a:chExt cx="2145600" cy="2332800"/>
          </a:xfrm>
        </p:grpSpPr>
        <p:sp>
          <p:nvSpPr>
            <p:cNvPr id="114" name="Google Shape;114;p19"/>
            <p:cNvSpPr/>
            <p:nvPr/>
          </p:nvSpPr>
          <p:spPr>
            <a:xfrm rot="-2960395">
              <a:off x="9786287" y="2983704"/>
              <a:ext cx="1522169" cy="15530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/>
            </a:p>
          </p:txBody>
        </p:sp>
        <p:sp>
          <p:nvSpPr>
            <p:cNvPr id="115" name="Google Shape;115;p19"/>
            <p:cNvSpPr txBox="1"/>
            <p:nvPr/>
          </p:nvSpPr>
          <p:spPr>
            <a:xfrm>
              <a:off x="9416367" y="3612087"/>
              <a:ext cx="2145600" cy="29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6A4FE1"/>
                  </a:solidFill>
                  <a:latin typeface="Oswald"/>
                  <a:ea typeface="Oswald"/>
                  <a:cs typeface="Oswald"/>
                  <a:sym typeface="Oswald"/>
                </a:rPr>
                <a:t>REGISTRO</a:t>
              </a:r>
              <a:endParaRPr b="1" sz="2000">
                <a:solidFill>
                  <a:srgbClr val="6A4FE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116" name="Google Shape;116;p19"/>
          <p:cNvSpPr txBox="1"/>
          <p:nvPr/>
        </p:nvSpPr>
        <p:spPr>
          <a:xfrm>
            <a:off x="5694813" y="4131542"/>
            <a:ext cx="707400" cy="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">
                <a:solidFill>
                  <a:srgbClr val="6A4FE1"/>
                </a:solidFill>
                <a:latin typeface="Oswald"/>
                <a:ea typeface="Oswald"/>
                <a:cs typeface="Oswald"/>
                <a:sym typeface="Oswald"/>
              </a:rPr>
              <a:t>Análisis</a:t>
            </a:r>
            <a:endParaRPr sz="400"/>
          </a:p>
        </p:txBody>
      </p:sp>
      <p:grpSp>
        <p:nvGrpSpPr>
          <p:cNvPr id="117" name="Google Shape;117;p19"/>
          <p:cNvGrpSpPr/>
          <p:nvPr/>
        </p:nvGrpSpPr>
        <p:grpSpPr>
          <a:xfrm>
            <a:off x="4346225" y="3766653"/>
            <a:ext cx="1198103" cy="1017334"/>
            <a:chOff x="9416367" y="2593812"/>
            <a:chExt cx="2145600" cy="2332800"/>
          </a:xfrm>
        </p:grpSpPr>
        <p:sp>
          <p:nvSpPr>
            <p:cNvPr id="118" name="Google Shape;118;p19"/>
            <p:cNvSpPr/>
            <p:nvPr/>
          </p:nvSpPr>
          <p:spPr>
            <a:xfrm rot="-2960395">
              <a:off x="9786287" y="2983704"/>
              <a:ext cx="1522169" cy="15530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/>
            </a:p>
          </p:txBody>
        </p:sp>
        <p:sp>
          <p:nvSpPr>
            <p:cNvPr id="119" name="Google Shape;119;p19"/>
            <p:cNvSpPr txBox="1"/>
            <p:nvPr/>
          </p:nvSpPr>
          <p:spPr>
            <a:xfrm>
              <a:off x="9416367" y="3612087"/>
              <a:ext cx="2145600" cy="29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6A4FE1"/>
                  </a:solidFill>
                  <a:latin typeface="Oswald"/>
                  <a:ea typeface="Oswald"/>
                  <a:cs typeface="Oswald"/>
                  <a:sym typeface="Oswald"/>
                </a:rPr>
                <a:t>SUBJETIVA</a:t>
              </a:r>
              <a:endParaRPr b="1" sz="2000">
                <a:solidFill>
                  <a:srgbClr val="6A4FE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120" name="Google Shape;120;p19"/>
          <p:cNvSpPr txBox="1"/>
          <p:nvPr/>
        </p:nvSpPr>
        <p:spPr>
          <a:xfrm>
            <a:off x="4559476" y="4131542"/>
            <a:ext cx="707400" cy="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">
                <a:solidFill>
                  <a:srgbClr val="6A4FE1"/>
                </a:solidFill>
                <a:latin typeface="Oswald"/>
                <a:ea typeface="Oswald"/>
                <a:cs typeface="Oswald"/>
                <a:sym typeface="Oswald"/>
              </a:rPr>
              <a:t>Dificultad</a:t>
            </a:r>
            <a:endParaRPr sz="400"/>
          </a:p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541425" y="3982950"/>
            <a:ext cx="1116052" cy="111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13">
            <a:alphaModFix/>
          </a:blip>
          <a:srcRect b="0" l="3331" r="3341" t="0"/>
          <a:stretch/>
        </p:blipFill>
        <p:spPr>
          <a:xfrm>
            <a:off x="2464074" y="3801427"/>
            <a:ext cx="884552" cy="94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225675" y="4659459"/>
            <a:ext cx="448750" cy="290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55846" y="4448176"/>
            <a:ext cx="577124" cy="3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302321" y="4008867"/>
            <a:ext cx="730665" cy="206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19"/>
          <p:cNvGrpSpPr/>
          <p:nvPr/>
        </p:nvGrpSpPr>
        <p:grpSpPr>
          <a:xfrm>
            <a:off x="5126475" y="4254632"/>
            <a:ext cx="800309" cy="572702"/>
            <a:chOff x="9462544" y="2094220"/>
            <a:chExt cx="2145600" cy="2332800"/>
          </a:xfrm>
        </p:grpSpPr>
        <p:sp>
          <p:nvSpPr>
            <p:cNvPr id="127" name="Google Shape;127;p19"/>
            <p:cNvSpPr/>
            <p:nvPr/>
          </p:nvSpPr>
          <p:spPr>
            <a:xfrm rot="-2960395">
              <a:off x="9774256" y="2484111"/>
              <a:ext cx="1522169" cy="1553017"/>
            </a:xfrm>
            <a:prstGeom prst="rect">
              <a:avLst/>
            </a:prstGeom>
            <a:solidFill>
              <a:srgbClr val="6A4F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/>
            </a:p>
          </p:txBody>
        </p:sp>
        <p:sp>
          <p:nvSpPr>
            <p:cNvPr id="128" name="Google Shape;128;p19"/>
            <p:cNvSpPr txBox="1"/>
            <p:nvPr/>
          </p:nvSpPr>
          <p:spPr>
            <a:xfrm>
              <a:off x="9462544" y="2921788"/>
              <a:ext cx="2145600" cy="4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GAMING</a:t>
              </a:r>
              <a:endParaRPr b="1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grpSp>
        <p:nvGrpSpPr>
          <p:cNvPr id="129" name="Google Shape;129;p19"/>
          <p:cNvGrpSpPr/>
          <p:nvPr/>
        </p:nvGrpSpPr>
        <p:grpSpPr>
          <a:xfrm>
            <a:off x="6541925" y="3766640"/>
            <a:ext cx="1198103" cy="1017334"/>
            <a:chOff x="7639100" y="3832953"/>
            <a:chExt cx="1198103" cy="1017334"/>
          </a:xfrm>
        </p:grpSpPr>
        <p:grpSp>
          <p:nvGrpSpPr>
            <p:cNvPr id="130" name="Google Shape;130;p19"/>
            <p:cNvGrpSpPr/>
            <p:nvPr/>
          </p:nvGrpSpPr>
          <p:grpSpPr>
            <a:xfrm>
              <a:off x="7639100" y="3832953"/>
              <a:ext cx="1198103" cy="1017334"/>
              <a:chOff x="9416367" y="2593812"/>
              <a:chExt cx="2145600" cy="2332800"/>
            </a:xfrm>
          </p:grpSpPr>
          <p:sp>
            <p:nvSpPr>
              <p:cNvPr id="131" name="Google Shape;131;p19"/>
              <p:cNvSpPr/>
              <p:nvPr/>
            </p:nvSpPr>
            <p:spPr>
              <a:xfrm rot="-2960395">
                <a:off x="9786287" y="2983704"/>
                <a:ext cx="1522169" cy="155301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700"/>
              </a:p>
            </p:txBody>
          </p:sp>
          <p:sp>
            <p:nvSpPr>
              <p:cNvPr id="132" name="Google Shape;132;p19"/>
              <p:cNvSpPr txBox="1"/>
              <p:nvPr/>
            </p:nvSpPr>
            <p:spPr>
              <a:xfrm>
                <a:off x="9416367" y="3612087"/>
                <a:ext cx="2145600" cy="29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300">
                    <a:solidFill>
                      <a:srgbClr val="6A4FE1"/>
                    </a:solidFill>
                    <a:latin typeface="Oswald"/>
                    <a:ea typeface="Oswald"/>
                    <a:cs typeface="Oswald"/>
                    <a:sym typeface="Oswald"/>
                  </a:rPr>
                  <a:t>ACCESO</a:t>
                </a:r>
                <a:endParaRPr b="1" sz="2000">
                  <a:solidFill>
                    <a:srgbClr val="6A4FE1"/>
                  </a:solidFill>
                  <a:latin typeface="Oswald"/>
                  <a:ea typeface="Oswald"/>
                  <a:cs typeface="Oswald"/>
                  <a:sym typeface="Oswald"/>
                </a:endParaRPr>
              </a:p>
            </p:txBody>
          </p:sp>
        </p:grpSp>
        <p:sp>
          <p:nvSpPr>
            <p:cNvPr id="133" name="Google Shape;133;p19"/>
            <p:cNvSpPr txBox="1"/>
            <p:nvPr/>
          </p:nvSpPr>
          <p:spPr>
            <a:xfrm>
              <a:off x="7884451" y="4131542"/>
              <a:ext cx="707400" cy="8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500">
                  <a:solidFill>
                    <a:srgbClr val="6A4FE1"/>
                  </a:solidFill>
                  <a:latin typeface="Oswald"/>
                  <a:ea typeface="Oswald"/>
                  <a:cs typeface="Oswald"/>
                  <a:sym typeface="Oswald"/>
                </a:rPr>
                <a:t>Control</a:t>
              </a:r>
              <a:endParaRPr sz="400"/>
            </a:p>
          </p:txBody>
        </p:sp>
      </p:grpSp>
      <p:grpSp>
        <p:nvGrpSpPr>
          <p:cNvPr id="134" name="Google Shape;134;p19"/>
          <p:cNvGrpSpPr/>
          <p:nvPr/>
        </p:nvGrpSpPr>
        <p:grpSpPr>
          <a:xfrm>
            <a:off x="7316675" y="4265420"/>
            <a:ext cx="836341" cy="572702"/>
            <a:chOff x="9416398" y="2593812"/>
            <a:chExt cx="2242200" cy="2332800"/>
          </a:xfrm>
        </p:grpSpPr>
        <p:sp>
          <p:nvSpPr>
            <p:cNvPr id="135" name="Google Shape;135;p19"/>
            <p:cNvSpPr/>
            <p:nvPr/>
          </p:nvSpPr>
          <p:spPr>
            <a:xfrm rot="-2960395">
              <a:off x="9786287" y="2983704"/>
              <a:ext cx="1522169" cy="1553017"/>
            </a:xfrm>
            <a:prstGeom prst="rect">
              <a:avLst/>
            </a:prstGeom>
            <a:solidFill>
              <a:srgbClr val="6A4F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/>
            </a:p>
          </p:txBody>
        </p:sp>
        <p:sp>
          <p:nvSpPr>
            <p:cNvPr id="136" name="Google Shape;136;p19"/>
            <p:cNvSpPr txBox="1"/>
            <p:nvPr/>
          </p:nvSpPr>
          <p:spPr>
            <a:xfrm>
              <a:off x="9416398" y="3612061"/>
              <a:ext cx="2242200" cy="29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CRECIMIENTO</a:t>
              </a:r>
              <a:endParaRPr b="1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grpSp>
        <p:nvGrpSpPr>
          <p:cNvPr id="137" name="Google Shape;137;p19"/>
          <p:cNvGrpSpPr/>
          <p:nvPr/>
        </p:nvGrpSpPr>
        <p:grpSpPr>
          <a:xfrm>
            <a:off x="729956" y="3448031"/>
            <a:ext cx="1348165" cy="727435"/>
            <a:chOff x="3573375" y="2440700"/>
            <a:chExt cx="1469549" cy="830974"/>
          </a:xfrm>
        </p:grpSpPr>
        <p:pic>
          <p:nvPicPr>
            <p:cNvPr descr="https://pitch-assets-ccb95893-de3f-4266-973c-20049231b248.s3.eu-west-1.amazonaws.com/96fd8992-fc73-49cb-8d09-f57201d50bd1?pitch-bytes=97537&amp;pitch-content-type=image%2Fpng" id="138" name="Google Shape;138;p1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3573375" y="2440701"/>
              <a:ext cx="1469549" cy="830973"/>
            </a:xfrm>
            <a:prstGeom prst="rect">
              <a:avLst/>
            </a:prstGeom>
            <a:noFill/>
            <a:ln>
              <a:noFill/>
            </a:ln>
            <a:effectLst>
              <a:outerShdw blurRad="406400" rotWithShape="0" algn="bl" dir="5400000" dist="50800">
                <a:srgbClr val="000000">
                  <a:alpha val="29800"/>
                </a:srgbClr>
              </a:outerShdw>
            </a:effectLst>
          </p:spPr>
        </p:pic>
        <p:pic>
          <p:nvPicPr>
            <p:cNvPr descr="https://pitch-assets-ccb95893-de3f-4266-973c-20049231b248.s3.eu-west-1.amazonaws.com/775c1d05-f372-4bb0-a666-04b584fedcb2?pitch-bytes=2151771&amp;pitch-content-type=image%2Fjpeg" id="139" name="Google Shape;139;p19"/>
            <p:cNvPicPr preferRelativeResize="0"/>
            <p:nvPr/>
          </p:nvPicPr>
          <p:blipFill rotWithShape="1">
            <a:blip r:embed="rId18">
              <a:alphaModFix/>
            </a:blip>
            <a:srcRect b="2125" l="209" r="238" t="2116"/>
            <a:stretch/>
          </p:blipFill>
          <p:spPr>
            <a:xfrm>
              <a:off x="3751468" y="2440700"/>
              <a:ext cx="1113354" cy="6758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0" name="Google Shape;140;p19"/>
          <p:cNvGrpSpPr/>
          <p:nvPr/>
        </p:nvGrpSpPr>
        <p:grpSpPr>
          <a:xfrm>
            <a:off x="6212963" y="4254620"/>
            <a:ext cx="800309" cy="572702"/>
            <a:chOff x="9313818" y="2094118"/>
            <a:chExt cx="2145600" cy="2332800"/>
          </a:xfrm>
        </p:grpSpPr>
        <p:sp>
          <p:nvSpPr>
            <p:cNvPr id="141" name="Google Shape;141;p19"/>
            <p:cNvSpPr/>
            <p:nvPr/>
          </p:nvSpPr>
          <p:spPr>
            <a:xfrm rot="-2960395">
              <a:off x="9657132" y="2484010"/>
              <a:ext cx="1522169" cy="1553017"/>
            </a:xfrm>
            <a:prstGeom prst="rect">
              <a:avLst/>
            </a:prstGeom>
            <a:solidFill>
              <a:srgbClr val="6A4F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/>
            </a:p>
          </p:txBody>
        </p:sp>
        <p:sp>
          <p:nvSpPr>
            <p:cNvPr id="142" name="Google Shape;142;p19"/>
            <p:cNvSpPr txBox="1"/>
            <p:nvPr/>
          </p:nvSpPr>
          <p:spPr>
            <a:xfrm>
              <a:off x="9313818" y="2882529"/>
              <a:ext cx="2145600" cy="47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COMUNIDAD</a:t>
              </a:r>
              <a:endParaRPr b="1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/>
          <p:nvPr/>
        </p:nvSpPr>
        <p:spPr>
          <a:xfrm>
            <a:off x="261600" y="1459825"/>
            <a:ext cx="31668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El deporte mueve </a:t>
            </a:r>
            <a:r>
              <a:rPr b="1"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nuestra</a:t>
            </a:r>
            <a:r>
              <a:rPr b="1"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sociedad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pitch-assets-ccb95893-de3f-4266-973c-20049231b248.s3.eu-west-1.amazonaws.com/9d66aa89-5aed-4926-abdc-e91b2a1ec5e5?pitch-bytes=829283&amp;pitch-content-type=image%2Fpng" id="149" name="Google Shape;149;p20"/>
          <p:cNvPicPr preferRelativeResize="0"/>
          <p:nvPr/>
        </p:nvPicPr>
        <p:blipFill rotWithShape="1">
          <a:blip r:embed="rId4">
            <a:alphaModFix/>
          </a:blip>
          <a:srcRect b="0" l="42132" r="0" t="852"/>
          <a:stretch/>
        </p:blipFill>
        <p:spPr>
          <a:xfrm>
            <a:off x="0" y="0"/>
            <a:ext cx="3021051" cy="51759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20"/>
          <p:cNvGrpSpPr/>
          <p:nvPr/>
        </p:nvGrpSpPr>
        <p:grpSpPr>
          <a:xfrm>
            <a:off x="5253168" y="3124047"/>
            <a:ext cx="2165782" cy="197100"/>
            <a:chOff x="5405568" y="3200247"/>
            <a:chExt cx="2165782" cy="197100"/>
          </a:xfrm>
        </p:grpSpPr>
        <p:sp>
          <p:nvSpPr>
            <p:cNvPr id="151" name="Google Shape;151;p20"/>
            <p:cNvSpPr/>
            <p:nvPr/>
          </p:nvSpPr>
          <p:spPr>
            <a:xfrm>
              <a:off x="5405568" y="3200247"/>
              <a:ext cx="197100" cy="197100"/>
            </a:xfrm>
            <a:prstGeom prst="ellipse">
              <a:avLst/>
            </a:prstGeom>
            <a:solidFill>
              <a:srgbClr val="000000">
                <a:alpha val="0"/>
              </a:srgbClr>
            </a:solidFill>
            <a:ln cap="flat" cmpd="sng" w="211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3275" lIns="10950" spcFirstLastPara="1" rIns="10950" wrap="square" tIns="23275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20"/>
            <p:cNvSpPr/>
            <p:nvPr/>
          </p:nvSpPr>
          <p:spPr>
            <a:xfrm>
              <a:off x="5425225" y="3250275"/>
              <a:ext cx="157800" cy="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R</a:t>
              </a:r>
              <a:endParaRPr b="1" i="0" sz="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5653750" y="3212650"/>
              <a:ext cx="1917600" cy="17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4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100" u="none" cap="none" strike="noStrike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Patente Internacional PCT</a:t>
              </a:r>
              <a:endParaRPr b="1" i="0" sz="105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54" name="Google Shape;154;p20"/>
          <p:cNvGrpSpPr/>
          <p:nvPr/>
        </p:nvGrpSpPr>
        <p:grpSpPr>
          <a:xfrm>
            <a:off x="3917692" y="3636161"/>
            <a:ext cx="4378595" cy="300490"/>
            <a:chOff x="3917692" y="3636161"/>
            <a:chExt cx="4378595" cy="300490"/>
          </a:xfrm>
        </p:grpSpPr>
        <p:pic>
          <p:nvPicPr>
            <p:cNvPr descr="https://pitch-assets-ccb95893-de3f-4266-973c-20049231b248.s3.eu-west-1.amazonaws.com/739ec299-f273-4035-a137-bac2c389f7f1?pitch-bytes=21985&amp;pitch-content-type=image%2Fpng" id="155" name="Google Shape;155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287869" y="3651212"/>
              <a:ext cx="541158" cy="285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pitch-assets-ccb95893-de3f-4266-973c-20049231b248.s3.eu-west-1.amazonaws.com/b23d5257-f0d4-4c87-be73-a5bf27d59aec?pitch-bytes=37397&amp;pitch-content-type=image%2Fjpeg" id="156" name="Google Shape;156;p20"/>
            <p:cNvPicPr preferRelativeResize="0"/>
            <p:nvPr/>
          </p:nvPicPr>
          <p:blipFill rotWithShape="1">
            <a:blip r:embed="rId6">
              <a:alphaModFix/>
            </a:blip>
            <a:srcRect b="34315" l="0" r="0" t="19887"/>
            <a:stretch/>
          </p:blipFill>
          <p:spPr>
            <a:xfrm>
              <a:off x="7158885" y="3636161"/>
              <a:ext cx="1137403" cy="2901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0"/>
            <p:cNvSpPr/>
            <p:nvPr/>
          </p:nvSpPr>
          <p:spPr>
            <a:xfrm>
              <a:off x="3917692" y="3680413"/>
              <a:ext cx="682200" cy="17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4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191919"/>
                  </a:solidFill>
                  <a:latin typeface="Poppins"/>
                  <a:ea typeface="Poppins"/>
                  <a:cs typeface="Poppins"/>
                  <a:sym typeface="Poppins"/>
                </a:rPr>
                <a:t>VALIDAR:</a:t>
              </a:r>
              <a:endParaRPr b="1" i="0" sz="1050" u="none" cap="none" strike="noStrike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https://pitch-assets-ccb95893-de3f-4266-973c-20049231b248.s3.eu-west-1.amazonaws.com/337734f2-f553-4982-a3a1-5e5d49ef4b63?pitch-bytes=36714&amp;pitch-content-type=image%2Fpng" id="158" name="Google Shape;158;p20"/>
            <p:cNvPicPr preferRelativeResize="0"/>
            <p:nvPr/>
          </p:nvPicPr>
          <p:blipFill rotWithShape="1">
            <a:blip r:embed="rId7">
              <a:alphaModFix/>
            </a:blip>
            <a:srcRect b="21876" l="0" r="24418" t="0"/>
            <a:stretch/>
          </p:blipFill>
          <p:spPr>
            <a:xfrm>
              <a:off x="5039683" y="3638944"/>
              <a:ext cx="925447" cy="2933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" name="Google Shape;159;p20"/>
          <p:cNvGrpSpPr/>
          <p:nvPr/>
        </p:nvGrpSpPr>
        <p:grpSpPr>
          <a:xfrm>
            <a:off x="3855874" y="914250"/>
            <a:ext cx="4367102" cy="1172873"/>
            <a:chOff x="3855874" y="914250"/>
            <a:chExt cx="4367102" cy="1172873"/>
          </a:xfrm>
        </p:grpSpPr>
        <p:pic>
          <p:nvPicPr>
            <p:cNvPr id="160" name="Google Shape;160;p2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223475" y="1087653"/>
              <a:ext cx="999501" cy="999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2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855874" y="1087648"/>
              <a:ext cx="999506" cy="9994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2" name="Google Shape;162;p20"/>
            <p:cNvGrpSpPr/>
            <p:nvPr/>
          </p:nvGrpSpPr>
          <p:grpSpPr>
            <a:xfrm>
              <a:off x="4152673" y="914250"/>
              <a:ext cx="3911652" cy="222075"/>
              <a:chOff x="4152673" y="914250"/>
              <a:chExt cx="3911652" cy="222075"/>
            </a:xfrm>
          </p:grpSpPr>
          <p:sp>
            <p:nvSpPr>
              <p:cNvPr id="163" name="Google Shape;163;p20"/>
              <p:cNvSpPr/>
              <p:nvPr/>
            </p:nvSpPr>
            <p:spPr>
              <a:xfrm>
                <a:off x="4152673" y="914250"/>
                <a:ext cx="522000" cy="17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2409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100">
                    <a:solidFill>
                      <a:srgbClr val="FFFFF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PÁDEL</a:t>
                </a:r>
                <a:endParaRPr b="1" i="0" sz="105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64" name="Google Shape;164;p20"/>
              <p:cNvSpPr/>
              <p:nvPr/>
            </p:nvSpPr>
            <p:spPr>
              <a:xfrm>
                <a:off x="7382125" y="962925"/>
                <a:ext cx="682200" cy="17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2409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100">
                    <a:solidFill>
                      <a:srgbClr val="FFFFF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RUNNING</a:t>
                </a:r>
                <a:endParaRPr b="1" i="0" sz="105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165" name="Google Shape;165;p20"/>
          <p:cNvGrpSpPr/>
          <p:nvPr/>
        </p:nvGrpSpPr>
        <p:grpSpPr>
          <a:xfrm>
            <a:off x="5314926" y="543000"/>
            <a:ext cx="3732199" cy="2426849"/>
            <a:chOff x="5314926" y="543000"/>
            <a:chExt cx="3732199" cy="2426849"/>
          </a:xfrm>
        </p:grpSpPr>
        <p:pic>
          <p:nvPicPr>
            <p:cNvPr descr="https://pitch-assets-ccb95893-de3f-4266-973c-20049231b248.s3.eu-west-1.amazonaws.com/9c7a90f8-54e0-4ffa-9375-7f306ade162b?pitch-bytes=65713&amp;pitch-content-type=image%2Fpng" id="166" name="Google Shape;166;p2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314926" y="2538048"/>
              <a:ext cx="1703951" cy="43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20"/>
            <p:cNvSpPr/>
            <p:nvPr/>
          </p:nvSpPr>
          <p:spPr>
            <a:xfrm>
              <a:off x="7365625" y="543000"/>
              <a:ext cx="1681500" cy="13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900" u="none" cap="none" strike="noStrike">
                  <a:solidFill>
                    <a:srgbClr val="FFFFFF"/>
                  </a:solidFill>
                  <a:latin typeface="Poppins Black"/>
                  <a:ea typeface="Poppins Black"/>
                  <a:cs typeface="Poppins Black"/>
                  <a:sym typeface="Poppins Black"/>
                </a:rPr>
                <a:t>in the climbing world,</a:t>
              </a:r>
              <a:r>
                <a:rPr i="0" lang="en-US" sz="900" u="none" cap="none" strike="noStrike">
                  <a:solidFill>
                    <a:srgbClr val="00FFFF"/>
                  </a:solidFill>
                  <a:latin typeface="Poppins Black"/>
                  <a:ea typeface="Poppins Black"/>
                  <a:cs typeface="Poppins Black"/>
                  <a:sym typeface="Poppins Black"/>
                </a:rPr>
                <a:t> NOW</a:t>
              </a:r>
              <a:endParaRPr i="0" sz="900" u="none" cap="none" strike="noStrike">
                <a:solidFill>
                  <a:srgbClr val="00FFFF"/>
                </a:solidFill>
                <a:latin typeface="Poppins Black"/>
                <a:ea typeface="Poppins Black"/>
                <a:cs typeface="Poppins Black"/>
                <a:sym typeface="Poppins Black"/>
              </a:endParaRPr>
            </a:p>
          </p:txBody>
        </p:sp>
        <p:pic>
          <p:nvPicPr>
            <p:cNvPr descr="https://pitch-assets-ccb95893-de3f-4266-973c-20049231b248.s3.eu-west-1.amazonaws.com/a686bb59-fee4-4ed3-9c55-f9f6d54f8b6c?pitch-bytes=193828&amp;pitch-content-type=image%2Fpng" id="168" name="Google Shape;168;p20"/>
            <p:cNvPicPr preferRelativeResize="0"/>
            <p:nvPr/>
          </p:nvPicPr>
          <p:blipFill rotWithShape="1">
            <a:blip r:embed="rId11">
              <a:alphaModFix/>
            </a:blip>
            <a:srcRect b="-4" l="0" r="0" t="55963"/>
            <a:stretch/>
          </p:blipFill>
          <p:spPr>
            <a:xfrm>
              <a:off x="5796225" y="1905200"/>
              <a:ext cx="729350" cy="364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492900" y="753875"/>
              <a:ext cx="1347999" cy="1348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20"/>
            <p:cNvSpPr/>
            <p:nvPr/>
          </p:nvSpPr>
          <p:spPr>
            <a:xfrm>
              <a:off x="5779301" y="666250"/>
              <a:ext cx="763200" cy="17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4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ESCALADA</a:t>
              </a:r>
              <a:endParaRPr b="1" i="0" sz="105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71" name="Google Shape;171;p20"/>
          <p:cNvSpPr/>
          <p:nvPr/>
        </p:nvSpPr>
        <p:spPr>
          <a:xfrm>
            <a:off x="3567651" y="4184765"/>
            <a:ext cx="5078700" cy="2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HOY NOS ENCONTRAMOS A LA PUERTA DEL LANZAMIENTO</a:t>
            </a:r>
            <a:endParaRPr b="1" i="0" sz="135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https://pitch-assets-ccb95893-de3f-4266-973c-20049231b248.s3.eu-west-1.amazonaws.com/e125a9f8-f5f8-476d-acb4-f5e0758bfaf2?pitch-bytes=3519&amp;pitch-content-type=image%2Fpng" id="172" name="Google Shape;172;p20"/>
          <p:cNvPicPr preferRelativeResize="0"/>
          <p:nvPr/>
        </p:nvPicPr>
        <p:blipFill rotWithShape="1">
          <a:blip r:embed="rId13">
            <a:alphaModFix/>
          </a:blip>
          <a:srcRect b="18907" l="0" r="8113" t="16384"/>
          <a:stretch/>
        </p:blipFill>
        <p:spPr>
          <a:xfrm>
            <a:off x="3567644" y="4461927"/>
            <a:ext cx="1055700" cy="4349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itch-assets-ccb95893-de3f-4266-973c-20049231b248.s3.eu-west-1.amazonaws.com/12c7b72c-90af-413c-8dde-01dbdbcd1f9b?pitch-bytes=48723&amp;pitch-content-type=image%2Fjpeg" id="173" name="Google Shape;173;p20"/>
          <p:cNvPicPr preferRelativeResize="0"/>
          <p:nvPr/>
        </p:nvPicPr>
        <p:blipFill rotWithShape="1">
          <a:blip r:embed="rId14">
            <a:alphaModFix/>
          </a:blip>
          <a:srcRect b="15678" l="0" r="0" t="19158"/>
          <a:stretch/>
        </p:blipFill>
        <p:spPr>
          <a:xfrm>
            <a:off x="4814331" y="4476154"/>
            <a:ext cx="2105440" cy="40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20"/>
          <p:cNvGrpSpPr/>
          <p:nvPr/>
        </p:nvGrpSpPr>
        <p:grpSpPr>
          <a:xfrm>
            <a:off x="3944196" y="1898284"/>
            <a:ext cx="4183303" cy="362138"/>
            <a:chOff x="3886921" y="2080209"/>
            <a:chExt cx="4183303" cy="362138"/>
          </a:xfrm>
        </p:grpSpPr>
        <p:pic>
          <p:nvPicPr>
            <p:cNvPr descr="https://pitch-assets-ccb95893-de3f-4266-973c-20049231b248.s3.eu-west-1.amazonaws.com/61e59e05-3035-48e0-a52d-5c10ff94601d?pitch-bytes=9746&amp;pitch-content-type=image%2Fpng" id="175" name="Google Shape;175;p2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3886921" y="2087114"/>
              <a:ext cx="800000" cy="3440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pitch-assets-ccb95893-de3f-4266-973c-20049231b248.s3.eu-west-1.amazonaws.com/7c8c329a-da85-4dde-9e82-846aec41b71b?pitch-bytes=68741&amp;pitch-content-type=image%2Fpng" id="176" name="Google Shape;176;p20"/>
            <p:cNvPicPr preferRelativeResize="0"/>
            <p:nvPr/>
          </p:nvPicPr>
          <p:blipFill rotWithShape="1">
            <a:blip r:embed="rId16">
              <a:alphaModFix/>
            </a:blip>
            <a:srcRect b="52801" l="0" r="0" t="19291"/>
            <a:stretch/>
          </p:blipFill>
          <p:spPr>
            <a:xfrm>
              <a:off x="7242175" y="2269048"/>
              <a:ext cx="828049" cy="17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pitch-assets-ccb95893-de3f-4266-973c-20049231b248.s3.eu-west-1.amazonaws.com/7c8c329a-da85-4dde-9e82-846aec41b71b?pitch-bytes=68741&amp;pitch-content-type=image%2Fpng" id="177" name="Google Shape;177;p20"/>
            <p:cNvPicPr preferRelativeResize="0"/>
            <p:nvPr/>
          </p:nvPicPr>
          <p:blipFill rotWithShape="1">
            <a:blip r:embed="rId16">
              <a:alphaModFix/>
            </a:blip>
            <a:srcRect b="13686" l="33145" r="32070" t="51282"/>
            <a:stretch/>
          </p:blipFill>
          <p:spPr>
            <a:xfrm>
              <a:off x="7525625" y="2080209"/>
              <a:ext cx="261151" cy="197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8" name="Google Shape;178;p20"/>
          <p:cNvSpPr/>
          <p:nvPr/>
        </p:nvSpPr>
        <p:spPr>
          <a:xfrm>
            <a:off x="1521666" y="268800"/>
            <a:ext cx="7524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700" u="none" cap="none" strike="noStrike">
                <a:solidFill>
                  <a:srgbClr val="00FFFF"/>
                </a:solidFill>
                <a:latin typeface="Poppins Black"/>
                <a:ea typeface="Poppins Black"/>
                <a:cs typeface="Poppins Black"/>
                <a:sym typeface="Poppins Black"/>
              </a:rPr>
              <a:t>CONNECTING</a:t>
            </a:r>
            <a:r>
              <a:rPr i="0" lang="en-US" sz="1700" u="none" cap="none" strike="noStrike">
                <a:solidFill>
                  <a:srgbClr val="FFFFFF"/>
                </a:solidFill>
                <a:latin typeface="Poppins Black"/>
                <a:ea typeface="Poppins Black"/>
                <a:cs typeface="Poppins Black"/>
                <a:sym typeface="Poppins Black"/>
              </a:rPr>
              <a:t> THE COMMUNITY AND CREATING GAMING AND SAFETY​</a:t>
            </a:r>
            <a:endParaRPr i="0" sz="1700" u="none" cap="none" strike="noStrike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179" name="Google Shape;179;p20"/>
          <p:cNvSpPr/>
          <p:nvPr/>
        </p:nvSpPr>
        <p:spPr>
          <a:xfrm>
            <a:off x="8040125" y="4719425"/>
            <a:ext cx="1055700" cy="406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pitch-assets-ccb95893-de3f-4266-973c-20049231b248.s3.eu-west-1.amazonaws.com/7d5ef3c6-a4be-44fd-9a96-13fda334162f?pitch-bytes=113289&amp;pitch-content-type=image%2Fjpeg" id="180" name="Google Shape;180;p2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212647" y="4476155"/>
            <a:ext cx="1433706" cy="40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 txBox="1"/>
          <p:nvPr>
            <p:ph idx="1" type="body"/>
          </p:nvPr>
        </p:nvSpPr>
        <p:spPr>
          <a:xfrm>
            <a:off x="311700" y="2471125"/>
            <a:ext cx="4935600" cy="4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US">
                <a:solidFill>
                  <a:srgbClr val="FFFFFF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..</a:t>
            </a:r>
            <a:r>
              <a:rPr lang="en-US">
                <a:solidFill>
                  <a:srgbClr val="6A4FE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Datos sobre el crecimiento de la escalada indoor. </a:t>
            </a:r>
            <a:r>
              <a:rPr lang="en-US">
                <a:solidFill>
                  <a:srgbClr val="FFFFFF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.</a:t>
            </a:r>
            <a:endParaRPr>
              <a:solidFill>
                <a:srgbClr val="FFFFFF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6" name="Google Shape;186;p21"/>
          <p:cNvSpPr txBox="1"/>
          <p:nvPr>
            <p:ph type="title"/>
          </p:nvPr>
        </p:nvSpPr>
        <p:spPr>
          <a:xfrm>
            <a:off x="259825" y="445025"/>
            <a:ext cx="4312200" cy="930600"/>
          </a:xfrm>
          <a:prstGeom prst="rect">
            <a:avLst/>
          </a:prstGeom>
          <a:effectLst>
            <a:outerShdw blurRad="57150" rotWithShape="0" algn="bl" dir="2340000" dist="57150">
              <a:srgbClr val="000000">
                <a:alpha val="7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-US" sz="362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LA ESCALADA INDOOR</a:t>
            </a:r>
            <a:endParaRPr b="1" sz="362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"/>
          <p:cNvSpPr/>
          <p:nvPr/>
        </p:nvSpPr>
        <p:spPr>
          <a:xfrm>
            <a:off x="1950975" y="853738"/>
            <a:ext cx="3657900" cy="3167100"/>
          </a:xfrm>
          <a:prstGeom prst="ellipse">
            <a:avLst/>
          </a:prstGeom>
          <a:noFill/>
          <a:ln cap="flat" cmpd="sng" w="38100">
            <a:solidFill>
              <a:srgbClr val="20F5FD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2"/>
          <p:cNvSpPr/>
          <p:nvPr/>
        </p:nvSpPr>
        <p:spPr>
          <a:xfrm>
            <a:off x="2013091" y="4212262"/>
            <a:ext cx="788400" cy="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Federaciones</a:t>
            </a:r>
            <a:endParaRPr i="0" sz="1050" u="none" cap="none" strike="noStrik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194" name="Google Shape;194;p22"/>
          <p:cNvGrpSpPr/>
          <p:nvPr/>
        </p:nvGrpSpPr>
        <p:grpSpPr>
          <a:xfrm>
            <a:off x="6674509" y="3133452"/>
            <a:ext cx="2199477" cy="1493533"/>
            <a:chOff x="6653984" y="2864552"/>
            <a:chExt cx="2199477" cy="1493533"/>
          </a:xfrm>
        </p:grpSpPr>
        <p:sp>
          <p:nvSpPr>
            <p:cNvPr id="195" name="Google Shape;195;p22"/>
            <p:cNvSpPr/>
            <p:nvPr/>
          </p:nvSpPr>
          <p:spPr>
            <a:xfrm>
              <a:off x="7051077" y="2976390"/>
              <a:ext cx="1778100" cy="222900"/>
            </a:xfrm>
            <a:prstGeom prst="rect">
              <a:avLst/>
            </a:prstGeom>
            <a:solidFill>
              <a:srgbClr val="2424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2"/>
            <p:cNvSpPr/>
            <p:nvPr/>
          </p:nvSpPr>
          <p:spPr>
            <a:xfrm>
              <a:off x="7124250" y="3009288"/>
              <a:ext cx="1729200" cy="14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2057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1EF5FD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VENTAJA COMPETITIVA</a:t>
              </a:r>
              <a:endParaRPr i="0" sz="2000" u="none" cap="none" strike="noStrike">
                <a:solidFill>
                  <a:srgbClr val="1EF5FD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pic>
          <p:nvPicPr>
            <p:cNvPr descr="https://pitch-assets-ccb95893-de3f-4266-973c-20049231b248.s3.eu-west-1.amazonaws.com/9115211e-7f50-4d6d-a7ca-038ff7989848?pitch-bytes=26100&amp;pitch-content-type=image%2Fpng" id="197" name="Google Shape;197;p22"/>
            <p:cNvPicPr preferRelativeResize="0"/>
            <p:nvPr/>
          </p:nvPicPr>
          <p:blipFill rotWithShape="1">
            <a:blip r:embed="rId4">
              <a:alphaModFix/>
            </a:blip>
            <a:srcRect b="6484" l="0" r="0" t="40966"/>
            <a:stretch/>
          </p:blipFill>
          <p:spPr>
            <a:xfrm>
              <a:off x="6654757" y="3946975"/>
              <a:ext cx="209044" cy="109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Google Shape;198;p22"/>
            <p:cNvSpPr/>
            <p:nvPr/>
          </p:nvSpPr>
          <p:spPr>
            <a:xfrm>
              <a:off x="6916061" y="3917850"/>
              <a:ext cx="1937400" cy="17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191919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Relación directa con clientes</a:t>
              </a:r>
              <a:endParaRPr i="0" sz="1000" u="none" cap="none" strike="noStrike">
                <a:solidFill>
                  <a:srgbClr val="191919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pic>
          <p:nvPicPr>
            <p:cNvPr descr="https://pitch-assets-ccb95893-de3f-4266-973c-20049231b248.s3.eu-west-1.amazonaws.com/699c9cf5-dfed-4a79-a3e7-53c31825bd0b?pitch-bytes=55004&amp;pitch-content-type=image%2Fpng" id="199" name="Google Shape;199;p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660726" y="2864552"/>
              <a:ext cx="396042" cy="396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0" name="Google Shape;200;p22"/>
            <p:cNvGrpSpPr/>
            <p:nvPr/>
          </p:nvGrpSpPr>
          <p:grpSpPr>
            <a:xfrm>
              <a:off x="6675615" y="3401237"/>
              <a:ext cx="1038435" cy="173463"/>
              <a:chOff x="7027140" y="3199912"/>
              <a:chExt cx="1038435" cy="173463"/>
            </a:xfrm>
          </p:grpSpPr>
          <p:sp>
            <p:nvSpPr>
              <p:cNvPr id="201" name="Google Shape;201;p22"/>
              <p:cNvSpPr/>
              <p:nvPr/>
            </p:nvSpPr>
            <p:spPr>
              <a:xfrm>
                <a:off x="7267575" y="3199975"/>
                <a:ext cx="798000" cy="17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9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rgbClr val="191919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rPr>
                  <a:t>Innovación </a:t>
                </a:r>
                <a:endParaRPr i="0" sz="1000" u="none" cap="none" strike="noStrike">
                  <a:solidFill>
                    <a:srgbClr val="191919"/>
                  </a:solidFill>
                  <a:latin typeface="Poppins SemiBold"/>
                  <a:ea typeface="Poppins SemiBold"/>
                  <a:cs typeface="Poppins SemiBold"/>
                  <a:sym typeface="Poppins SemiBold"/>
                </a:endParaRPr>
              </a:p>
            </p:txBody>
          </p:sp>
          <p:pic>
            <p:nvPicPr>
              <p:cNvPr descr="https://pitch-assets-ccb95893-de3f-4266-973c-20049231b248.s3.eu-west-1.amazonaws.com/95e2e0f5-5ded-4bb3-9c58-82babf1a4444?pitch-bytes=10232&amp;pitch-content-type=image%2Fpng" id="202" name="Google Shape;202;p2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7027140" y="3199912"/>
                <a:ext cx="167337" cy="16733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3" name="Google Shape;203;p22"/>
            <p:cNvSpPr/>
            <p:nvPr/>
          </p:nvSpPr>
          <p:spPr>
            <a:xfrm>
              <a:off x="6916050" y="4166050"/>
              <a:ext cx="1871700" cy="17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191919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Deportistas </a:t>
              </a:r>
              <a:r>
                <a:rPr i="0" lang="en-US" sz="1000" u="none" cap="none" strike="noStrike">
                  <a:solidFill>
                    <a:srgbClr val="191919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 internacionales</a:t>
              </a:r>
              <a:endParaRPr i="0" sz="1000" u="none" cap="none" strike="noStrike">
                <a:solidFill>
                  <a:srgbClr val="191919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pic>
          <p:nvPicPr>
            <p:cNvPr descr="https://pitch-assets-ccb95893-de3f-4266-973c-20049231b248.s3.eu-west-1.amazonaws.com/222710a3-54ec-4a34-af4a-6cade6169ba3?pitch-bytes=8217&amp;pitch-content-type=image%2Fpng" id="204" name="Google Shape;204;p2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653984" y="4147468"/>
              <a:ext cx="210616" cy="21061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5" name="Google Shape;205;p22"/>
            <p:cNvGrpSpPr/>
            <p:nvPr/>
          </p:nvGrpSpPr>
          <p:grpSpPr>
            <a:xfrm>
              <a:off x="6660730" y="3659222"/>
              <a:ext cx="2065822" cy="197100"/>
              <a:chOff x="11592118" y="2981922"/>
              <a:chExt cx="2065822" cy="197100"/>
            </a:xfrm>
          </p:grpSpPr>
          <p:sp>
            <p:nvSpPr>
              <p:cNvPr id="206" name="Google Shape;206;p22"/>
              <p:cNvSpPr/>
              <p:nvPr/>
            </p:nvSpPr>
            <p:spPr>
              <a:xfrm>
                <a:off x="11592118" y="2981922"/>
                <a:ext cx="197100" cy="197100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 cap="flat" cmpd="sng" w="21150">
                <a:solidFill>
                  <a:srgbClr val="24242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23275" lIns="10950" spcFirstLastPara="1" rIns="10950" wrap="square" tIns="23275">
                <a:noAutofit/>
              </a:bodyPr>
              <a:lstStyle/>
              <a:p>
                <a:pPr indent="0" lvl="0" marL="0" marR="0" rtl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5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22"/>
              <p:cNvSpPr/>
              <p:nvPr/>
            </p:nvSpPr>
            <p:spPr>
              <a:xfrm>
                <a:off x="11611775" y="3031950"/>
                <a:ext cx="157800" cy="9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900" u="none" cap="none" strike="noStrike">
                    <a:solidFill>
                      <a:srgbClr val="191919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R</a:t>
                </a:r>
                <a:endParaRPr b="1" i="0" sz="900" u="none" cap="none" strike="noStrike">
                  <a:solidFill>
                    <a:srgbClr val="191919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208" name="Google Shape;208;p22"/>
              <p:cNvSpPr/>
              <p:nvPr/>
            </p:nvSpPr>
            <p:spPr>
              <a:xfrm>
                <a:off x="11847440" y="2991150"/>
                <a:ext cx="1810500" cy="17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2409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0" lang="en-US" sz="1000" u="none" cap="none" strike="noStrike">
                    <a:solidFill>
                      <a:srgbClr val="191919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rPr>
                  <a:t>Patente Internacional PCT</a:t>
                </a:r>
                <a:endParaRPr i="0" sz="1000" u="none" cap="none" strike="noStrike">
                  <a:solidFill>
                    <a:srgbClr val="191919"/>
                  </a:solidFill>
                  <a:latin typeface="Poppins SemiBold"/>
                  <a:ea typeface="Poppins SemiBold"/>
                  <a:cs typeface="Poppins SemiBold"/>
                  <a:sym typeface="Poppins SemiBold"/>
                </a:endParaRPr>
              </a:p>
            </p:txBody>
          </p:sp>
        </p:grpSp>
      </p:grpSp>
      <p:sp>
        <p:nvSpPr>
          <p:cNvPr id="209" name="Google Shape;209;p22"/>
          <p:cNvSpPr/>
          <p:nvPr/>
        </p:nvSpPr>
        <p:spPr>
          <a:xfrm>
            <a:off x="6653975" y="1733150"/>
            <a:ext cx="2312700" cy="276900"/>
          </a:xfrm>
          <a:prstGeom prst="rect">
            <a:avLst/>
          </a:prstGeom>
          <a:solidFill>
            <a:srgbClr val="2424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2"/>
          <p:cNvSpPr/>
          <p:nvPr/>
        </p:nvSpPr>
        <p:spPr>
          <a:xfrm>
            <a:off x="6766475" y="1787150"/>
            <a:ext cx="2087700" cy="2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20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1EF5F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1000">
                <a:solidFill>
                  <a:srgbClr val="1EF5F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36 M</a:t>
            </a:r>
            <a:r>
              <a:rPr lang="en-US" sz="800">
                <a:solidFill>
                  <a:srgbClr val="1EF5F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rocódromos</a:t>
            </a:r>
            <a:endParaRPr b="0" i="0" sz="2200" u="none" cap="none" strike="noStrike">
              <a:solidFill>
                <a:srgbClr val="24242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10000" y="0"/>
            <a:ext cx="2711802" cy="154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2"/>
          <p:cNvSpPr/>
          <p:nvPr/>
        </p:nvSpPr>
        <p:spPr>
          <a:xfrm>
            <a:off x="95825" y="303250"/>
            <a:ext cx="24933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20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400" u="none" cap="none" strike="noStrike">
                <a:solidFill>
                  <a:srgbClr val="1EF5FD"/>
                </a:solidFill>
                <a:latin typeface="Poppins Black"/>
                <a:ea typeface="Poppins Black"/>
                <a:cs typeface="Poppins Black"/>
                <a:sym typeface="Poppins Black"/>
              </a:rPr>
              <a:t>MERCADO INTERNACIONAL</a:t>
            </a:r>
            <a:endParaRPr>
              <a:solidFill>
                <a:srgbClr val="1EF5FD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13" name="Google Shape;213;p22"/>
          <p:cNvSpPr txBox="1"/>
          <p:nvPr/>
        </p:nvSpPr>
        <p:spPr>
          <a:xfrm>
            <a:off x="2653563" y="265600"/>
            <a:ext cx="1147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 la ESCALADA</a:t>
            </a:r>
            <a:endParaRPr b="1" sz="1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4" name="Google Shape;214;p22"/>
          <p:cNvSpPr/>
          <p:nvPr/>
        </p:nvSpPr>
        <p:spPr>
          <a:xfrm>
            <a:off x="1695275" y="1084438"/>
            <a:ext cx="726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3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1EF5FD"/>
                </a:solidFill>
                <a:latin typeface="Montserrat"/>
                <a:ea typeface="Montserrat"/>
                <a:cs typeface="Montserrat"/>
                <a:sym typeface="Montserrat"/>
              </a:rPr>
              <a:t>B2B</a:t>
            </a:r>
            <a:endParaRPr b="1" sz="2600">
              <a:solidFill>
                <a:srgbClr val="1EF5F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p22"/>
          <p:cNvSpPr/>
          <p:nvPr/>
        </p:nvSpPr>
        <p:spPr>
          <a:xfrm>
            <a:off x="1695275" y="1456744"/>
            <a:ext cx="8937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Rocódromos</a:t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2"/>
          <p:cNvSpPr txBox="1"/>
          <p:nvPr/>
        </p:nvSpPr>
        <p:spPr>
          <a:xfrm>
            <a:off x="362229" y="477675"/>
            <a:ext cx="3392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Expansión en otros mercados deportivos donde se encuentre un inicio y un final.</a:t>
            </a:r>
            <a:endParaRPr b="1" i="1" sz="600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7" name="Google Shape;217;p22"/>
          <p:cNvSpPr/>
          <p:nvPr/>
        </p:nvSpPr>
        <p:spPr>
          <a:xfrm>
            <a:off x="5671000" y="2901825"/>
            <a:ext cx="6390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Deportistas</a:t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22"/>
          <p:cNvPicPr preferRelativeResize="0"/>
          <p:nvPr/>
        </p:nvPicPr>
        <p:blipFill rotWithShape="1">
          <a:blip r:embed="rId9">
            <a:alphaModFix/>
          </a:blip>
          <a:srcRect b="52561" l="0" r="0" t="0"/>
          <a:stretch/>
        </p:blipFill>
        <p:spPr>
          <a:xfrm>
            <a:off x="147825" y="1808307"/>
            <a:ext cx="1921500" cy="6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2"/>
          <p:cNvSpPr txBox="1"/>
          <p:nvPr/>
        </p:nvSpPr>
        <p:spPr>
          <a:xfrm>
            <a:off x="417838" y="4511650"/>
            <a:ext cx="26025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Las licencias federativas para deportes de montaña y escalada – han pasado de</a:t>
            </a:r>
            <a:r>
              <a:rPr b="1" i="1" lang="en-US" sz="6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139.325 </a:t>
            </a:r>
            <a:r>
              <a:rPr b="1" i="1" lang="en-US" sz="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en 2010 a</a:t>
            </a:r>
            <a:r>
              <a:rPr b="1" i="1" lang="en-US" sz="600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  248.983 en 2020, </a:t>
            </a:r>
            <a:r>
              <a:rPr b="1" i="1" lang="en-US" sz="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un aumento del </a:t>
            </a:r>
            <a:r>
              <a:rPr b="1" i="1" lang="en-US">
                <a:solidFill>
                  <a:srgbClr val="2BFFFF"/>
                </a:solidFill>
                <a:latin typeface="Poppins"/>
                <a:ea typeface="Poppins"/>
                <a:cs typeface="Poppins"/>
                <a:sym typeface="Poppins"/>
              </a:rPr>
              <a:t>78%</a:t>
            </a:r>
            <a:endParaRPr b="1" i="1">
              <a:solidFill>
                <a:srgbClr val="2B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0" name="Google Shape;220;p22"/>
          <p:cNvSpPr/>
          <p:nvPr/>
        </p:nvSpPr>
        <p:spPr>
          <a:xfrm>
            <a:off x="5274600" y="2529525"/>
            <a:ext cx="726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3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1EF5FD"/>
                </a:solidFill>
                <a:latin typeface="Montserrat"/>
                <a:ea typeface="Montserrat"/>
                <a:cs typeface="Montserrat"/>
                <a:sym typeface="Montserrat"/>
              </a:rPr>
              <a:t>B2C</a:t>
            </a:r>
            <a:endParaRPr b="1" sz="2600">
              <a:solidFill>
                <a:srgbClr val="1EF5F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22"/>
          <p:cNvSpPr/>
          <p:nvPr/>
        </p:nvSpPr>
        <p:spPr>
          <a:xfrm>
            <a:off x="2362875" y="3839950"/>
            <a:ext cx="726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3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1EF5FD"/>
                </a:solidFill>
                <a:latin typeface="Montserrat"/>
                <a:ea typeface="Montserrat"/>
                <a:cs typeface="Montserrat"/>
                <a:sym typeface="Montserrat"/>
              </a:rPr>
              <a:t>B2G</a:t>
            </a:r>
            <a:endParaRPr b="1" sz="2600">
              <a:solidFill>
                <a:srgbClr val="1EF5F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" name="Google Shape;222;p22"/>
          <p:cNvSpPr/>
          <p:nvPr/>
        </p:nvSpPr>
        <p:spPr>
          <a:xfrm>
            <a:off x="4981400" y="1084450"/>
            <a:ext cx="726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3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1EF5FD"/>
                </a:solidFill>
                <a:latin typeface="Montserrat"/>
                <a:ea typeface="Montserrat"/>
                <a:cs typeface="Montserrat"/>
                <a:sym typeface="Montserrat"/>
              </a:rPr>
              <a:t>B2B</a:t>
            </a:r>
            <a:endParaRPr b="1" sz="2600">
              <a:solidFill>
                <a:srgbClr val="1EF5F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22"/>
          <p:cNvSpPr/>
          <p:nvPr/>
        </p:nvSpPr>
        <p:spPr>
          <a:xfrm>
            <a:off x="4610650" y="3561238"/>
            <a:ext cx="726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3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1EF5FD"/>
                </a:solidFill>
                <a:latin typeface="Montserrat"/>
                <a:ea typeface="Montserrat"/>
                <a:cs typeface="Montserrat"/>
                <a:sym typeface="Montserrat"/>
              </a:rPr>
              <a:t>B2B</a:t>
            </a:r>
            <a:endParaRPr b="1" sz="2600">
              <a:solidFill>
                <a:srgbClr val="1EF5F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22"/>
          <p:cNvSpPr txBox="1"/>
          <p:nvPr/>
        </p:nvSpPr>
        <p:spPr>
          <a:xfrm>
            <a:off x="4649125" y="3827413"/>
            <a:ext cx="1064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M. deportivas</a:t>
            </a:r>
            <a:endParaRPr/>
          </a:p>
        </p:txBody>
      </p:sp>
      <p:sp>
        <p:nvSpPr>
          <p:cNvPr id="225" name="Google Shape;225;p22"/>
          <p:cNvSpPr txBox="1"/>
          <p:nvPr/>
        </p:nvSpPr>
        <p:spPr>
          <a:xfrm>
            <a:off x="5190750" y="1334150"/>
            <a:ext cx="893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Equipadores</a:t>
            </a:r>
            <a:endParaRPr/>
          </a:p>
        </p:txBody>
      </p:sp>
      <p:sp>
        <p:nvSpPr>
          <p:cNvPr id="226" name="Google Shape;226;p22"/>
          <p:cNvSpPr txBox="1"/>
          <p:nvPr/>
        </p:nvSpPr>
        <p:spPr>
          <a:xfrm>
            <a:off x="2139375" y="1822205"/>
            <a:ext cx="32811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swald Medium"/>
                <a:ea typeface="Oswald Medium"/>
                <a:cs typeface="Oswald Medium"/>
                <a:sym typeface="Oswald Medium"/>
              </a:rPr>
              <a:t>M</a:t>
            </a:r>
            <a:r>
              <a:rPr lang="en-US" sz="1800">
                <a:solidFill>
                  <a:schemeClr val="lt1"/>
                </a:solidFill>
                <a:latin typeface="Oswald Medium"/>
                <a:ea typeface="Oswald Medium"/>
                <a:cs typeface="Oswald Medium"/>
                <a:sym typeface="Oswald Medium"/>
              </a:rPr>
              <a:t>ás de 25 M de escaladores en 150 países de todo el mundo. </a:t>
            </a:r>
            <a:endParaRPr sz="1800">
              <a:solidFill>
                <a:schemeClr val="lt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swald Medium"/>
                <a:ea typeface="Oswald Medium"/>
                <a:cs typeface="Oswald Medium"/>
                <a:sym typeface="Oswald Medium"/>
              </a:rPr>
              <a:t>olympics.com</a:t>
            </a:r>
            <a:endParaRPr/>
          </a:p>
        </p:txBody>
      </p:sp>
      <p:pic>
        <p:nvPicPr>
          <p:cNvPr descr="https://pitch-assets-ccb95893-de3f-4266-973c-20049231b248.s3.eu-west-1.amazonaws.com/a686bb59-fee4-4ed3-9c55-f9f6d54f8b6c?pitch-bytes=193828&amp;pitch-content-type=image%2Fpng" id="227" name="Google Shape;227;p22"/>
          <p:cNvPicPr preferRelativeResize="0"/>
          <p:nvPr/>
        </p:nvPicPr>
        <p:blipFill rotWithShape="1">
          <a:blip r:embed="rId10">
            <a:alphaModFix/>
          </a:blip>
          <a:srcRect b="0" l="0" r="0" t="73431"/>
          <a:stretch/>
        </p:blipFill>
        <p:spPr>
          <a:xfrm>
            <a:off x="3043617" y="2797849"/>
            <a:ext cx="1547196" cy="46656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2"/>
          <p:cNvSpPr/>
          <p:nvPr/>
        </p:nvSpPr>
        <p:spPr>
          <a:xfrm>
            <a:off x="6653975" y="2107150"/>
            <a:ext cx="2312700" cy="276900"/>
          </a:xfrm>
          <a:prstGeom prst="rect">
            <a:avLst/>
          </a:prstGeom>
          <a:solidFill>
            <a:srgbClr val="2424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2"/>
          <p:cNvSpPr/>
          <p:nvPr/>
        </p:nvSpPr>
        <p:spPr>
          <a:xfrm>
            <a:off x="6766475" y="2161150"/>
            <a:ext cx="2087700" cy="2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20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1EF5F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1000">
                <a:solidFill>
                  <a:srgbClr val="1EF5F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25 M </a:t>
            </a:r>
            <a:r>
              <a:rPr lang="en-US" sz="800">
                <a:solidFill>
                  <a:srgbClr val="1EF5F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escaladores</a:t>
            </a:r>
            <a:endParaRPr b="0" i="0" sz="2200" u="none" cap="none" strike="noStrike">
              <a:solidFill>
                <a:srgbClr val="24242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2"/>
          <p:cNvSpPr/>
          <p:nvPr/>
        </p:nvSpPr>
        <p:spPr>
          <a:xfrm>
            <a:off x="6653975" y="2433300"/>
            <a:ext cx="2312700" cy="276900"/>
          </a:xfrm>
          <a:prstGeom prst="rect">
            <a:avLst/>
          </a:prstGeom>
          <a:solidFill>
            <a:srgbClr val="2424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2"/>
          <p:cNvSpPr/>
          <p:nvPr/>
        </p:nvSpPr>
        <p:spPr>
          <a:xfrm>
            <a:off x="6766475" y="2487300"/>
            <a:ext cx="2087700" cy="2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20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1EF5F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144K Equipadores</a:t>
            </a:r>
            <a:endParaRPr b="0" i="0" sz="2200" u="none" cap="none" strike="noStrike">
              <a:solidFill>
                <a:srgbClr val="24242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2"/>
          <p:cNvSpPr txBox="1"/>
          <p:nvPr/>
        </p:nvSpPr>
        <p:spPr>
          <a:xfrm>
            <a:off x="6433900" y="1500500"/>
            <a:ext cx="1147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20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HAY más de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/>
          <p:nvPr/>
        </p:nvSpPr>
        <p:spPr>
          <a:xfrm>
            <a:off x="-38875" y="0"/>
            <a:ext cx="9183000" cy="846600"/>
          </a:xfrm>
          <a:prstGeom prst="rect">
            <a:avLst/>
          </a:prstGeom>
          <a:solidFill>
            <a:srgbClr val="19191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9" name="Google Shape;239;p23"/>
          <p:cNvSpPr/>
          <p:nvPr/>
        </p:nvSpPr>
        <p:spPr>
          <a:xfrm>
            <a:off x="114450" y="1513825"/>
            <a:ext cx="1043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23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4242C"/>
                </a:solidFill>
                <a:latin typeface="Poppins"/>
                <a:ea typeface="Poppins"/>
                <a:cs typeface="Poppins"/>
                <a:sym typeface="Poppins"/>
              </a:rPr>
              <a:t>FASE 1 tracción</a:t>
            </a:r>
            <a:endParaRPr b="1">
              <a:solidFill>
                <a:srgbClr val="24242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0" name="Google Shape;240;p23"/>
          <p:cNvSpPr/>
          <p:nvPr/>
        </p:nvSpPr>
        <p:spPr>
          <a:xfrm>
            <a:off x="494521" y="258725"/>
            <a:ext cx="8116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1EF5F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MODELO DE NEGOCIO</a:t>
            </a:r>
            <a:r>
              <a:rPr lang="en-US" sz="17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endParaRPr sz="17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descr="https://pitch-assets-ccb95893-de3f-4266-973c-20049231b248.s3.eu-west-1.amazonaws.com/9bee29e3-464b-4655-8e4c-bfba20b9f1df?pitch-bytes=6109&amp;pitch-content-type=image%2Fpng" id="241" name="Google Shape;24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3900" y="2007675"/>
            <a:ext cx="528600" cy="5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3"/>
          <p:cNvSpPr/>
          <p:nvPr/>
        </p:nvSpPr>
        <p:spPr>
          <a:xfrm>
            <a:off x="60750" y="2738537"/>
            <a:ext cx="1151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23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4242C"/>
                </a:solidFill>
                <a:latin typeface="Poppins"/>
                <a:ea typeface="Poppins"/>
                <a:cs typeface="Poppins"/>
                <a:sym typeface="Poppins"/>
              </a:rPr>
              <a:t>FASE 2 expansión</a:t>
            </a:r>
            <a:endParaRPr b="1">
              <a:solidFill>
                <a:srgbClr val="24242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3" name="Google Shape;243;p23"/>
          <p:cNvSpPr/>
          <p:nvPr/>
        </p:nvSpPr>
        <p:spPr>
          <a:xfrm>
            <a:off x="8134682" y="1738775"/>
            <a:ext cx="2616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00" u="none" cap="none" strike="noStrike">
                <a:solidFill>
                  <a:srgbClr val="2424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SaaS</a:t>
            </a:r>
            <a:endParaRPr i="0" sz="1050" u="none" cap="none" strike="noStrike">
              <a:solidFill>
                <a:srgbClr val="2424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44" name="Google Shape;244;p23"/>
          <p:cNvSpPr/>
          <p:nvPr/>
        </p:nvSpPr>
        <p:spPr>
          <a:xfrm>
            <a:off x="4752097" y="2051775"/>
            <a:ext cx="329700" cy="440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1919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869363" y="4148744"/>
            <a:ext cx="7446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Premium</a:t>
            </a:r>
            <a:endParaRPr b="0" i="0" sz="1800" u="none" cap="none" strike="noStrike">
              <a:solidFill>
                <a:srgbClr val="D8D4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3"/>
          <p:cNvSpPr/>
          <p:nvPr/>
        </p:nvSpPr>
        <p:spPr>
          <a:xfrm>
            <a:off x="615184" y="4360904"/>
            <a:ext cx="1167300" cy="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1EF5FD"/>
                </a:solidFill>
                <a:latin typeface="Poppins Black"/>
                <a:ea typeface="Poppins Black"/>
                <a:cs typeface="Poppins Black"/>
                <a:sym typeface="Poppins Black"/>
              </a:rPr>
              <a:t>B2B</a:t>
            </a:r>
            <a:r>
              <a:rPr i="0" lang="en-US" sz="900" u="none" cap="none" strike="noStrike">
                <a:solidFill>
                  <a:srgbClr val="1EF5FD"/>
                </a:solidFill>
                <a:latin typeface="Poppins Black"/>
                <a:ea typeface="Poppins Black"/>
                <a:cs typeface="Poppins Black"/>
                <a:sym typeface="Poppins Black"/>
              </a:rPr>
              <a:t> </a:t>
            </a:r>
            <a:r>
              <a:rPr lang="en-US" sz="900">
                <a:solidFill>
                  <a:srgbClr val="1EF5FD"/>
                </a:solidFill>
                <a:latin typeface="Poppins Black"/>
                <a:ea typeface="Poppins Black"/>
                <a:cs typeface="Poppins Black"/>
                <a:sym typeface="Poppins Black"/>
              </a:rPr>
              <a:t>equipador</a:t>
            </a:r>
            <a:endParaRPr i="0" sz="1800" u="none" cap="none" strike="noStrike">
              <a:solidFill>
                <a:srgbClr val="1EF5FD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47" name="Google Shape;247;p23"/>
          <p:cNvSpPr/>
          <p:nvPr/>
        </p:nvSpPr>
        <p:spPr>
          <a:xfrm>
            <a:off x="662200" y="3918775"/>
            <a:ext cx="2928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Venta</a:t>
            </a:r>
            <a:r>
              <a:rPr b="0" i="0" lang="en-US" sz="7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3"/>
          <p:cNvSpPr/>
          <p:nvPr/>
        </p:nvSpPr>
        <p:spPr>
          <a:xfrm>
            <a:off x="1586192" y="3915728"/>
            <a:ext cx="2286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App </a:t>
            </a:r>
            <a:endParaRPr sz="700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49" name="Google Shape;249;p23"/>
          <p:cNvSpPr/>
          <p:nvPr/>
        </p:nvSpPr>
        <p:spPr>
          <a:xfrm>
            <a:off x="7299622" y="2051775"/>
            <a:ext cx="329700" cy="440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1919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3"/>
          <p:cNvSpPr/>
          <p:nvPr/>
        </p:nvSpPr>
        <p:spPr>
          <a:xfrm>
            <a:off x="2199706" y="2051775"/>
            <a:ext cx="329700" cy="440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1919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3"/>
          <p:cNvSpPr/>
          <p:nvPr/>
        </p:nvSpPr>
        <p:spPr>
          <a:xfrm rot="10800000">
            <a:off x="1591126" y="3375510"/>
            <a:ext cx="293700" cy="364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1919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3"/>
          <p:cNvSpPr/>
          <p:nvPr/>
        </p:nvSpPr>
        <p:spPr>
          <a:xfrm>
            <a:off x="7041498" y="1445706"/>
            <a:ext cx="10923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Publicidad</a:t>
            </a:r>
            <a:endParaRPr b="1" i="0" sz="12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3" name="Google Shape;253;p23"/>
          <p:cNvSpPr/>
          <p:nvPr/>
        </p:nvSpPr>
        <p:spPr>
          <a:xfrm>
            <a:off x="7003991" y="1089125"/>
            <a:ext cx="1167300" cy="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1EF5FD"/>
                </a:solidFill>
                <a:latin typeface="Poppins Black"/>
                <a:ea typeface="Poppins Black"/>
                <a:cs typeface="Poppins Black"/>
                <a:sym typeface="Poppins Black"/>
              </a:rPr>
              <a:t>B2B</a:t>
            </a:r>
            <a:r>
              <a:rPr i="0" lang="en-US" sz="900" u="none" cap="none" strike="noStrike">
                <a:solidFill>
                  <a:srgbClr val="1EF5FD"/>
                </a:solidFill>
                <a:latin typeface="Poppins Black"/>
                <a:ea typeface="Poppins Black"/>
                <a:cs typeface="Poppins Black"/>
                <a:sym typeface="Poppins Black"/>
              </a:rPr>
              <a:t> Marcas </a:t>
            </a:r>
            <a:r>
              <a:rPr lang="en-US" sz="900">
                <a:solidFill>
                  <a:srgbClr val="1EF5FD"/>
                </a:solidFill>
                <a:latin typeface="Poppins Black"/>
                <a:ea typeface="Poppins Black"/>
                <a:cs typeface="Poppins Black"/>
                <a:sym typeface="Poppins Black"/>
              </a:rPr>
              <a:t>D</a:t>
            </a:r>
            <a:r>
              <a:rPr i="0" lang="en-US" sz="900" u="none" cap="none" strike="noStrike">
                <a:solidFill>
                  <a:srgbClr val="1EF5FD"/>
                </a:solidFill>
                <a:latin typeface="Poppins Black"/>
                <a:ea typeface="Poppins Black"/>
                <a:cs typeface="Poppins Black"/>
                <a:sym typeface="Poppins Black"/>
              </a:rPr>
              <a:t>.</a:t>
            </a:r>
            <a:endParaRPr i="0" sz="1800" u="none" cap="none" strike="noStrike">
              <a:solidFill>
                <a:srgbClr val="1EF5FD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54" name="Google Shape;254;p23"/>
          <p:cNvSpPr/>
          <p:nvPr/>
        </p:nvSpPr>
        <p:spPr>
          <a:xfrm>
            <a:off x="6776947" y="2874398"/>
            <a:ext cx="15390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Data Monetization</a:t>
            </a:r>
            <a:endParaRPr b="0" i="0" sz="1100" u="none" cap="none" strike="noStrike">
              <a:solidFill>
                <a:srgbClr val="FAC7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3"/>
          <p:cNvSpPr/>
          <p:nvPr/>
        </p:nvSpPr>
        <p:spPr>
          <a:xfrm>
            <a:off x="4405008" y="2775646"/>
            <a:ext cx="1069200" cy="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Premium</a:t>
            </a:r>
            <a:endParaRPr b="0" i="0" sz="1800" u="none" cap="none" strike="noStrike">
              <a:solidFill>
                <a:srgbClr val="FAC7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3"/>
          <p:cNvSpPr/>
          <p:nvPr/>
        </p:nvSpPr>
        <p:spPr>
          <a:xfrm>
            <a:off x="4482405" y="3018134"/>
            <a:ext cx="10002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Suscripción mensual</a:t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3"/>
          <p:cNvSpPr/>
          <p:nvPr/>
        </p:nvSpPr>
        <p:spPr>
          <a:xfrm>
            <a:off x="4043896" y="1732560"/>
            <a:ext cx="2286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App </a:t>
            </a:r>
            <a:endParaRPr i="0" sz="1050" u="none" cap="none" strike="noStrik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58" name="Google Shape;258;p23"/>
          <p:cNvSpPr/>
          <p:nvPr/>
        </p:nvSpPr>
        <p:spPr>
          <a:xfrm>
            <a:off x="4317325" y="1734125"/>
            <a:ext cx="1092300" cy="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Venta </a:t>
            </a:r>
            <a:endParaRPr i="0" sz="700" u="none" cap="none" strike="noStrik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online</a:t>
            </a:r>
            <a:r>
              <a:rPr lang="en-US" sz="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/ </a:t>
            </a:r>
            <a:r>
              <a:rPr i="0" lang="en-US" sz="7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retail </a:t>
            </a:r>
            <a:endParaRPr i="0" sz="1050" u="none" cap="none" strike="noStrik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59" name="Google Shape;259;p23"/>
          <p:cNvSpPr/>
          <p:nvPr/>
        </p:nvSpPr>
        <p:spPr>
          <a:xfrm>
            <a:off x="4476638" y="1425596"/>
            <a:ext cx="8547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Freemium</a:t>
            </a:r>
            <a:endParaRPr b="1" i="0" sz="12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0" name="Google Shape;260;p23"/>
          <p:cNvSpPr/>
          <p:nvPr/>
        </p:nvSpPr>
        <p:spPr>
          <a:xfrm>
            <a:off x="4377155" y="1060175"/>
            <a:ext cx="1167300" cy="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1EF5FD"/>
                </a:solidFill>
                <a:latin typeface="Poppins Black"/>
                <a:ea typeface="Poppins Black"/>
                <a:cs typeface="Poppins Black"/>
                <a:sym typeface="Poppins Black"/>
              </a:rPr>
              <a:t>B2C </a:t>
            </a:r>
            <a:r>
              <a:rPr i="0" lang="en-US" sz="900" u="none" cap="none" strike="noStrike">
                <a:solidFill>
                  <a:srgbClr val="1EF5FD"/>
                </a:solidFill>
                <a:latin typeface="Poppins Black"/>
                <a:ea typeface="Poppins Black"/>
                <a:cs typeface="Poppins Black"/>
                <a:sym typeface="Poppins Black"/>
              </a:rPr>
              <a:t>deportista</a:t>
            </a:r>
            <a:endParaRPr i="0" sz="1800" u="none" cap="none" strike="noStrike">
              <a:solidFill>
                <a:srgbClr val="1EF5FD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61" name="Google Shape;261;p23"/>
          <p:cNvSpPr/>
          <p:nvPr/>
        </p:nvSpPr>
        <p:spPr>
          <a:xfrm>
            <a:off x="5409513" y="1732560"/>
            <a:ext cx="5286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Publicidad</a:t>
            </a:r>
            <a:endParaRPr i="0" sz="1050" u="none" cap="none" strike="noStrik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62" name="Google Shape;262;p23"/>
          <p:cNvSpPr/>
          <p:nvPr/>
        </p:nvSpPr>
        <p:spPr>
          <a:xfrm>
            <a:off x="1441600" y="1454549"/>
            <a:ext cx="18459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Razor and blade model</a:t>
            </a:r>
            <a:endParaRPr b="1" i="0" sz="12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3" name="Google Shape;263;p23"/>
          <p:cNvSpPr/>
          <p:nvPr/>
        </p:nvSpPr>
        <p:spPr>
          <a:xfrm>
            <a:off x="1495176" y="1767725"/>
            <a:ext cx="3297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Venta</a:t>
            </a:r>
            <a:endParaRPr i="0" sz="1050" u="none" cap="none" strike="noStrik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64" name="Google Shape;264;p23"/>
          <p:cNvSpPr/>
          <p:nvPr/>
        </p:nvSpPr>
        <p:spPr>
          <a:xfrm>
            <a:off x="1780893" y="1089113"/>
            <a:ext cx="1167300" cy="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1EF5FD"/>
                </a:solidFill>
                <a:latin typeface="Poppins Black"/>
                <a:ea typeface="Poppins Black"/>
                <a:cs typeface="Poppins Black"/>
                <a:sym typeface="Poppins Black"/>
              </a:rPr>
              <a:t>B2B </a:t>
            </a:r>
            <a:r>
              <a:rPr i="0" lang="en-US" sz="900" u="none" cap="none" strike="noStrike">
                <a:solidFill>
                  <a:srgbClr val="1EF5FD"/>
                </a:solidFill>
                <a:latin typeface="Poppins Black"/>
                <a:ea typeface="Poppins Black"/>
                <a:cs typeface="Poppins Black"/>
                <a:sym typeface="Poppins Black"/>
              </a:rPr>
              <a:t>rocódromo</a:t>
            </a:r>
            <a:endParaRPr i="0" sz="1800" u="none" cap="none" strike="noStrike">
              <a:solidFill>
                <a:srgbClr val="1EF5FD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65" name="Google Shape;265;p23"/>
          <p:cNvSpPr/>
          <p:nvPr/>
        </p:nvSpPr>
        <p:spPr>
          <a:xfrm>
            <a:off x="2005000" y="1777925"/>
            <a:ext cx="719100" cy="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Mantenimiento</a:t>
            </a:r>
            <a:endParaRPr i="0" sz="1050" u="none" cap="none" strike="noStrik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66" name="Google Shape;266;p23"/>
          <p:cNvSpPr/>
          <p:nvPr/>
        </p:nvSpPr>
        <p:spPr>
          <a:xfrm>
            <a:off x="1736802" y="2775376"/>
            <a:ext cx="1255500" cy="1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Revenue model</a:t>
            </a:r>
            <a:endParaRPr b="0" i="0" sz="1800" u="none" cap="none" strike="noStrike">
              <a:solidFill>
                <a:srgbClr val="FAC7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3"/>
          <p:cNvSpPr/>
          <p:nvPr/>
        </p:nvSpPr>
        <p:spPr>
          <a:xfrm>
            <a:off x="1678150" y="3017475"/>
            <a:ext cx="13566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Suscripción mensual por HW</a:t>
            </a:r>
            <a:endParaRPr sz="700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68" name="Google Shape;268;p23"/>
          <p:cNvSpPr/>
          <p:nvPr/>
        </p:nvSpPr>
        <p:spPr>
          <a:xfrm>
            <a:off x="2798375" y="4127700"/>
            <a:ext cx="4732500" cy="8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1700">
                <a:solidFill>
                  <a:srgbClr val="1EF5F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SUSCRIPCIONES y VENTAS</a:t>
            </a:r>
            <a:r>
              <a:rPr lang="en-US" sz="1700">
                <a:solidFill>
                  <a:srgbClr val="1EF5F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endParaRPr sz="1700">
              <a:solidFill>
                <a:srgbClr val="1EF5FD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para B2B y B2C</a:t>
            </a:r>
            <a:endParaRPr sz="17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4"/>
          <p:cNvSpPr/>
          <p:nvPr/>
        </p:nvSpPr>
        <p:spPr>
          <a:xfrm>
            <a:off x="400146" y="614975"/>
            <a:ext cx="26406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191919"/>
                </a:solidFill>
                <a:latin typeface="Poppins Black"/>
                <a:ea typeface="Poppins Black"/>
                <a:cs typeface="Poppins Black"/>
                <a:sym typeface="Poppins Black"/>
              </a:rPr>
              <a:t>Modelo Económico </a:t>
            </a:r>
            <a:endParaRPr i="0" sz="1900" u="none" cap="none" strike="noStrike">
              <a:solidFill>
                <a:srgbClr val="191919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3662925" y="4183250"/>
            <a:ext cx="1876500" cy="2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B2C </a:t>
            </a:r>
            <a:endParaRPr b="1" sz="9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Escaladores</a:t>
            </a:r>
            <a:endParaRPr b="1" sz="9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1021950" y="4207575"/>
            <a:ext cx="1620900" cy="2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B2B</a:t>
            </a:r>
            <a:endParaRPr b="1" sz="9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Rocódromos</a:t>
            </a:r>
            <a:endParaRPr sz="9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6609734" y="4207581"/>
            <a:ext cx="1620900" cy="2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B2B</a:t>
            </a:r>
            <a:endParaRPr b="1" sz="9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rPr>
              <a:t>Marcas deportivas</a:t>
            </a:r>
            <a:endParaRPr b="1" sz="900">
              <a:solidFill>
                <a:srgbClr val="19191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8" name="Google Shape;278;p24"/>
          <p:cNvSpPr txBox="1"/>
          <p:nvPr/>
        </p:nvSpPr>
        <p:spPr>
          <a:xfrm>
            <a:off x="6171350" y="3404450"/>
            <a:ext cx="2272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Poppins SemiBold"/>
                <a:ea typeface="Poppins SemiBold"/>
                <a:cs typeface="Poppins SemiBold"/>
                <a:sym typeface="Poppins SemiBold"/>
              </a:rPr>
              <a:t>Precio de publicidad: 0,04 € por usuario en app.</a:t>
            </a:r>
            <a:endParaRPr sz="11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79" name="Google Shape;279;p24"/>
          <p:cNvSpPr txBox="1"/>
          <p:nvPr/>
        </p:nvSpPr>
        <p:spPr>
          <a:xfrm>
            <a:off x="3370675" y="3404450"/>
            <a:ext cx="2195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Poppins SemiBold"/>
                <a:ea typeface="Poppins SemiBold"/>
                <a:cs typeface="Poppins SemiBold"/>
                <a:sym typeface="Poppins SemiBold"/>
              </a:rPr>
              <a:t>19€ pulsera + app freemium</a:t>
            </a:r>
            <a:endParaRPr sz="11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80" name="Google Shape;280;p24"/>
          <p:cNvSpPr txBox="1"/>
          <p:nvPr/>
        </p:nvSpPr>
        <p:spPr>
          <a:xfrm>
            <a:off x="3370663" y="3744500"/>
            <a:ext cx="2076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Premium</a:t>
            </a:r>
            <a:r>
              <a:rPr lang="en-US"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4,5 € mensual </a:t>
            </a:r>
            <a:endParaRPr sz="11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81" name="Google Shape;281;p24"/>
          <p:cNvSpPr txBox="1"/>
          <p:nvPr/>
        </p:nvSpPr>
        <p:spPr>
          <a:xfrm>
            <a:off x="570750" y="3393938"/>
            <a:ext cx="213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Poppins SemiBold"/>
                <a:ea typeface="Poppins SemiBold"/>
                <a:cs typeface="Poppins SemiBold"/>
                <a:sym typeface="Poppins SemiBold"/>
              </a:rPr>
              <a:t>762</a:t>
            </a:r>
            <a:r>
              <a:rPr lang="en-US" sz="1100">
                <a:latin typeface="Poppins SemiBold"/>
                <a:ea typeface="Poppins SemiBold"/>
                <a:cs typeface="Poppins SemiBold"/>
                <a:sym typeface="Poppins SemiBold"/>
              </a:rPr>
              <a:t> € /ruta pago único</a:t>
            </a:r>
            <a:endParaRPr sz="11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82" name="Google Shape;282;p24"/>
          <p:cNvSpPr txBox="1"/>
          <p:nvPr/>
        </p:nvSpPr>
        <p:spPr>
          <a:xfrm>
            <a:off x="570750" y="3744500"/>
            <a:ext cx="2354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SaaS 99€/mensual x 30 rutas</a:t>
            </a:r>
            <a:endParaRPr sz="11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83" name="Google Shape;28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25" y="1632488"/>
            <a:ext cx="1064049" cy="106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4"/>
          <p:cNvPicPr preferRelativeResize="0"/>
          <p:nvPr/>
        </p:nvPicPr>
        <p:blipFill rotWithShape="1">
          <a:blip r:embed="rId5">
            <a:alphaModFix/>
          </a:blip>
          <a:srcRect b="18298" l="19517" r="18601" t="17767"/>
          <a:stretch/>
        </p:blipFill>
        <p:spPr>
          <a:xfrm>
            <a:off x="2105600" y="1517950"/>
            <a:ext cx="506394" cy="52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4"/>
          <p:cNvPicPr preferRelativeResize="0"/>
          <p:nvPr/>
        </p:nvPicPr>
        <p:blipFill rotWithShape="1">
          <a:blip r:embed="rId6">
            <a:alphaModFix/>
          </a:blip>
          <a:srcRect b="0" l="20976" r="18920" t="0"/>
          <a:stretch/>
        </p:blipFill>
        <p:spPr>
          <a:xfrm>
            <a:off x="4359800" y="1342675"/>
            <a:ext cx="1282452" cy="21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36027" y="2259280"/>
            <a:ext cx="1064038" cy="30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 rotWithShape="1">
          <a:blip r:embed="rId6">
            <a:alphaModFix/>
          </a:blip>
          <a:srcRect b="0" l="24115" r="24032" t="0"/>
          <a:stretch/>
        </p:blipFill>
        <p:spPr>
          <a:xfrm>
            <a:off x="6776776" y="1342675"/>
            <a:ext cx="1106350" cy="2133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" name="Google Shape;288;p24"/>
          <p:cNvGrpSpPr/>
          <p:nvPr/>
        </p:nvGrpSpPr>
        <p:grpSpPr>
          <a:xfrm>
            <a:off x="1565349" y="2532032"/>
            <a:ext cx="1399305" cy="791586"/>
            <a:chOff x="3573375" y="2440700"/>
            <a:chExt cx="1469549" cy="830974"/>
          </a:xfrm>
        </p:grpSpPr>
        <p:pic>
          <p:nvPicPr>
            <p:cNvPr descr="https://pitch-assets-ccb95893-de3f-4266-973c-20049231b248.s3.eu-west-1.amazonaws.com/96fd8992-fc73-49cb-8d09-f57201d50bd1?pitch-bytes=97537&amp;pitch-content-type=image%2Fpng" id="289" name="Google Shape;289;p2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573375" y="2440701"/>
              <a:ext cx="1469549" cy="830973"/>
            </a:xfrm>
            <a:prstGeom prst="rect">
              <a:avLst/>
            </a:prstGeom>
            <a:noFill/>
            <a:ln>
              <a:noFill/>
            </a:ln>
            <a:effectLst>
              <a:outerShdw blurRad="406400" rotWithShape="0" algn="bl" dir="5400000" dist="50800">
                <a:srgbClr val="000000">
                  <a:alpha val="29800"/>
                </a:srgbClr>
              </a:outerShdw>
            </a:effectLst>
          </p:spPr>
        </p:pic>
        <p:pic>
          <p:nvPicPr>
            <p:cNvPr descr="https://pitch-assets-ccb95893-de3f-4266-973c-20049231b248.s3.eu-west-1.amazonaws.com/775c1d05-f372-4bb0-a666-04b584fedcb2?pitch-bytes=2151771&amp;pitch-content-type=image%2Fjpeg" id="290" name="Google Shape;290;p24"/>
            <p:cNvPicPr preferRelativeResize="0"/>
            <p:nvPr/>
          </p:nvPicPr>
          <p:blipFill rotWithShape="1">
            <a:blip r:embed="rId9">
              <a:alphaModFix/>
            </a:blip>
            <a:srcRect b="2125" l="209" r="238" t="2116"/>
            <a:stretch/>
          </p:blipFill>
          <p:spPr>
            <a:xfrm>
              <a:off x="3751468" y="2440700"/>
              <a:ext cx="1113354" cy="6758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1" name="Google Shape;291;p24"/>
          <p:cNvSpPr txBox="1"/>
          <p:nvPr/>
        </p:nvSpPr>
        <p:spPr>
          <a:xfrm>
            <a:off x="4743525" y="3554871"/>
            <a:ext cx="97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solidFill>
                  <a:srgbClr val="FAC71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192% margen</a:t>
            </a:r>
            <a:endParaRPr i="1" sz="800">
              <a:solidFill>
                <a:srgbClr val="FAC71D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92" name="Google Shape;292;p24"/>
          <p:cNvSpPr txBox="1"/>
          <p:nvPr/>
        </p:nvSpPr>
        <p:spPr>
          <a:xfrm>
            <a:off x="2142838" y="3554875"/>
            <a:ext cx="97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solidFill>
                  <a:srgbClr val="FAC71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80</a:t>
            </a:r>
            <a:r>
              <a:rPr i="1" lang="en-US" sz="800">
                <a:solidFill>
                  <a:srgbClr val="FAC71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% margen</a:t>
            </a:r>
            <a:endParaRPr i="1" sz="800">
              <a:solidFill>
                <a:srgbClr val="FAC71D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578400" y="4632825"/>
            <a:ext cx="2508000" cy="385500"/>
          </a:xfrm>
          <a:prstGeom prst="rect">
            <a:avLst/>
          </a:prstGeom>
          <a:solidFill>
            <a:srgbClr val="1EF5F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4"/>
          <p:cNvSpPr txBox="1"/>
          <p:nvPr/>
        </p:nvSpPr>
        <p:spPr>
          <a:xfrm>
            <a:off x="578400" y="4571625"/>
            <a:ext cx="2508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latin typeface="Poppins SemiBold"/>
                <a:ea typeface="Poppins SemiBold"/>
                <a:cs typeface="Poppins SemiBold"/>
                <a:sym typeface="Poppins SemiBold"/>
              </a:rPr>
              <a:t>Pack inicial 30 rutas: 22.860€ + 99 € / mensual</a:t>
            </a:r>
            <a:endParaRPr sz="700"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Pack inicial 60 rutas: 45.720€ + 198 € / mensual</a:t>
            </a:r>
            <a:endParaRPr sz="7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Pack inicial 90 rutas: 68.580€ + 297 € / mensual</a:t>
            </a:r>
            <a:endParaRPr sz="7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95" name="Google Shape;295;p24"/>
          <p:cNvPicPr preferRelativeResize="0"/>
          <p:nvPr/>
        </p:nvPicPr>
        <p:blipFill rotWithShape="1">
          <a:blip r:embed="rId10">
            <a:alphaModFix/>
          </a:blip>
          <a:srcRect b="34113" l="0" r="0" t="38156"/>
          <a:stretch/>
        </p:blipFill>
        <p:spPr>
          <a:xfrm>
            <a:off x="7805450" y="1569074"/>
            <a:ext cx="638400" cy="17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